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media/image1.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2.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s>

</file>

<file path=ppt/media/image1.gif>
</file>

<file path=ppt/media/image1.jpeg>
</file>

<file path=ppt/media/image1.png>
</file>

<file path=ppt/media/image1.tif>
</file>

<file path=ppt/media/image2.gif>
</file>

<file path=ppt/media/image2.jpeg>
</file>

<file path=ppt/media/image2.png>
</file>

<file path=ppt/media/image3.png>
</file>

<file path=ppt/media/image4.png>
</file>

<file path=ppt/media/image5.png>
</file>

<file path=ppt/media/image6.png>
</file>

<file path=ppt/media/image7.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9" name="Shape 159"/>
          <p:cNvSpPr/>
          <p:nvPr>
            <p:ph type="sldImg"/>
          </p:nvPr>
        </p:nvSpPr>
        <p:spPr>
          <a:xfrm>
            <a:off x="1143000" y="685800"/>
            <a:ext cx="4572000" cy="3429000"/>
          </a:xfrm>
          <a:prstGeom prst="rect">
            <a:avLst/>
          </a:prstGeom>
        </p:spPr>
        <p:txBody>
          <a:bodyPr/>
          <a:lstStyle/>
          <a:p>
            <a:pPr/>
          </a:p>
        </p:txBody>
      </p:sp>
      <p:sp>
        <p:nvSpPr>
          <p:cNvPr id="160" name="Shape 16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a:p>
        </p:txBody>
      </p:sp>
      <p:sp>
        <p:nvSpPr>
          <p:cNvPr id="175" name="Shape 175"/>
          <p:cNvSpPr/>
          <p:nvPr>
            <p:ph type="body" sz="quarter" idx="1"/>
          </p:nvPr>
        </p:nvSpPr>
        <p:spPr>
          <a:prstGeom prst="rect">
            <a:avLst/>
          </a:prstGeom>
        </p:spPr>
        <p:txBody>
          <a:bodyPr/>
          <a:lstStyle/>
          <a:p>
            <a:pPr/>
            <a:r>
              <a:t>Reminders of async/await gotchas, expecting an exception, hard-coding error message in that too</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hape 258"/>
          <p:cNvSpPr/>
          <p:nvPr>
            <p:ph type="sldImg"/>
          </p:nvPr>
        </p:nvSpPr>
        <p:spPr>
          <a:prstGeom prst="rect">
            <a:avLst/>
          </a:prstGeom>
        </p:spPr>
        <p:txBody>
          <a:bodyPr/>
          <a:lstStyle/>
          <a:p>
            <a:pPr/>
          </a:p>
        </p:txBody>
      </p:sp>
      <p:sp>
        <p:nvSpPr>
          <p:cNvPr id="259" name="Shape 259"/>
          <p:cNvSpPr/>
          <p:nvPr>
            <p:ph type="body" sz="quarter" idx="1"/>
          </p:nvPr>
        </p:nvSpPr>
        <p:spPr>
          <a:prstGeom prst="rect">
            <a:avLst/>
          </a:prstGeom>
        </p:spPr>
        <p:txBody>
          <a:bodyPr/>
          <a:lstStyle/>
          <a:p>
            <a:pPr/>
            <a:r>
              <a:t>If programmers spend time “cleaning up the code”, then that’s less time spent implementing required functionality - and the schedule is slipping as it is!</a:t>
            </a:r>
          </a:p>
          <a:p>
            <a:pPr/>
            <a:r>
              <a:t>Refactoring can break code that previously worked</a:t>
            </a:r>
          </a:p>
          <a:p>
            <a:pPr/>
          </a:p>
          <a:p>
            <a:pPr/>
            <a:r>
              <a:t>Refactoring needs to be systematic, incremental, and safe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Shape 266"/>
          <p:cNvSpPr/>
          <p:nvPr>
            <p:ph type="sldImg"/>
          </p:nvPr>
        </p:nvSpPr>
        <p:spPr>
          <a:prstGeom prst="rect">
            <a:avLst/>
          </a:prstGeom>
        </p:spPr>
        <p:txBody>
          <a:bodyPr/>
          <a:lstStyle/>
          <a:p>
            <a:pPr/>
          </a:p>
        </p:txBody>
      </p:sp>
      <p:sp>
        <p:nvSpPr>
          <p:cNvPr id="267" name="Shape 267"/>
          <p:cNvSpPr/>
          <p:nvPr>
            <p:ph type="body" sz="quarter" idx="1"/>
          </p:nvPr>
        </p:nvSpPr>
        <p:spPr>
          <a:prstGeom prst="rect">
            <a:avLst/>
          </a:prstGeom>
        </p:spPr>
        <p:txBody>
          <a:bodyPr/>
          <a:lstStyle/>
          <a:p>
            <a:pPr/>
            <a:r>
              <a:t>If new OS, new version of Python, new Twilio library, whatever comes out, should we upgrade?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hape 186"/>
          <p:cNvSpPr/>
          <p:nvPr>
            <p:ph type="sldImg"/>
          </p:nvPr>
        </p:nvSpPr>
        <p:spPr>
          <a:prstGeom prst="rect">
            <a:avLst/>
          </a:prstGeom>
        </p:spPr>
        <p:txBody>
          <a:bodyPr/>
          <a:lstStyle/>
          <a:p>
            <a:pPr/>
          </a:p>
        </p:txBody>
      </p:sp>
      <p:sp>
        <p:nvSpPr>
          <p:cNvPr id="187" name="Shape 187"/>
          <p:cNvSpPr/>
          <p:nvPr>
            <p:ph type="body" sz="quarter" idx="1"/>
          </p:nvPr>
        </p:nvSpPr>
        <p:spPr>
          <a:prstGeom prst="rect">
            <a:avLst/>
          </a:prstGeom>
        </p:spPr>
        <p:txBody>
          <a:bodyPr/>
          <a:lstStyle/>
          <a:p>
            <a:pPr/>
            <a:r>
              <a:t>Author of many works on software engineering methodology, including the seminal text on refactoring. Not inventor of refactoring by any means, but an evangelist for refactoring and related development methodologies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Characteristics that might be improved: Maintainability: Easier to read and understand, Easier to (further) modify, Easier to integrate, Easier to test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Shape 206"/>
          <p:cNvSpPr/>
          <p:nvPr>
            <p:ph type="sldImg"/>
          </p:nvPr>
        </p:nvSpPr>
        <p:spPr>
          <a:prstGeom prst="rect">
            <a:avLst/>
          </a:prstGeom>
        </p:spPr>
        <p:txBody>
          <a:bodyPr/>
          <a:lstStyle/>
          <a:p>
            <a:pPr/>
          </a:p>
        </p:txBody>
      </p:sp>
      <p:sp>
        <p:nvSpPr>
          <p:cNvPr id="207" name="Shape 207"/>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t>A disciplined technique for restructuring an existing body of code, altering its internal structure without changing its external behavior</a:t>
            </a:r>
          </a:p>
          <a:p>
            <a:pPr marL="228600" indent="-228600" defTabSz="584200">
              <a:lnSpc>
                <a:spcPct val="100000"/>
              </a:lnSpc>
              <a:buSzPct val="100000"/>
              <a:buChar char="•"/>
              <a:defRPr sz="1600">
                <a:latin typeface="Lucida Grande"/>
                <a:ea typeface="Lucida Grande"/>
                <a:cs typeface="Lucida Grande"/>
                <a:sym typeface="Lucida Grande"/>
              </a:defRPr>
            </a:pPr>
            <a:r>
              <a:t>Series of small behavior-preserving transformations</a:t>
            </a:r>
          </a:p>
          <a:p>
            <a:pPr marL="228600" indent="-228600" defTabSz="584200">
              <a:lnSpc>
                <a:spcPct val="100000"/>
              </a:lnSpc>
              <a:buSzPct val="100000"/>
              <a:buChar char="•"/>
              <a:defRPr sz="1600">
                <a:latin typeface="Lucida Grande"/>
                <a:ea typeface="Lucida Grande"/>
                <a:cs typeface="Lucida Grande"/>
                <a:sym typeface="Lucida Grande"/>
              </a:defRPr>
            </a:pPr>
            <a:r>
              <a:t>Each transformation does little, but a sequence of transformations can produce a significant restructuring</a:t>
            </a:r>
          </a:p>
          <a:p>
            <a:pPr marL="228600" indent="-228600" defTabSz="584200">
              <a:lnSpc>
                <a:spcPct val="100000"/>
              </a:lnSpc>
              <a:buSzPct val="100000"/>
              <a:buChar char="•"/>
              <a:defRPr sz="1600">
                <a:latin typeface="Lucida Grande"/>
                <a:ea typeface="Lucida Grande"/>
                <a:cs typeface="Lucida Grande"/>
                <a:sym typeface="Lucida Grande"/>
              </a:defRPr>
            </a:pPr>
            <a:r>
              <a:t>Since each refactoring is small, it's less likely to go wrong</a:t>
            </a:r>
          </a:p>
          <a:p>
            <a:pPr marL="228600" indent="-228600" defTabSz="584200">
              <a:lnSpc>
                <a:spcPct val="100000"/>
              </a:lnSpc>
              <a:buSzPct val="100000"/>
              <a:buChar char="•"/>
              <a:defRPr sz="1600">
                <a:latin typeface="Lucida Grande"/>
                <a:ea typeface="Lucida Grande"/>
                <a:cs typeface="Lucida Grande"/>
                <a:sym typeface="Lucida Grande"/>
              </a:defRPr>
            </a:pPr>
            <a:r>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Shape 212"/>
          <p:cNvSpPr/>
          <p:nvPr>
            <p:ph type="sldImg"/>
          </p:nvPr>
        </p:nvSpPr>
        <p:spPr>
          <a:prstGeom prst="rect">
            <a:avLst/>
          </a:prstGeom>
        </p:spPr>
        <p:txBody>
          <a:bodyPr/>
          <a:lstStyle/>
          <a:p>
            <a:pPr/>
          </a:p>
        </p:txBody>
      </p:sp>
      <p:sp>
        <p:nvSpPr>
          <p:cNvPr id="213" name="Shape 213"/>
          <p:cNvSpPr/>
          <p:nvPr>
            <p:ph type="body" sz="quarter" idx="1"/>
          </p:nvPr>
        </p:nvSpPr>
        <p:spPr>
          <a:prstGeom prst="rect">
            <a:avLst/>
          </a:prstGeom>
        </p:spPr>
        <p:txBody>
          <a:bodyPr/>
          <a:lstStyle/>
          <a:p>
            <a:pPr/>
            <a:r>
              <a:t>When you add new functionality</a:t>
            </a:r>
          </a:p>
          <a:p>
            <a:pPr/>
            <a:r>
              <a:t>	Do it before you add the new function, to make it easier to add the function</a:t>
            </a:r>
          </a:p>
          <a:p>
            <a:pPr/>
            <a:r>
              <a:t>	Or do it after you add the function, to clean up the code including that function</a:t>
            </a:r>
          </a:p>
          <a:p>
            <a:pPr/>
            <a:r>
              <a:t>When you need to fix a bug</a:t>
            </a:r>
          </a:p>
          <a:p>
            <a:pPr/>
            <a:r>
              <a:t>As you do a code review</a:t>
            </a:r>
          </a:p>
          <a:p>
            <a:pPr/>
            <a:r>
              <a:t>Whenever…</a:t>
            </a:r>
          </a:p>
          <a:p>
            <a:pPr/>
          </a:p>
          <a:p>
            <a:pPr/>
            <a:r>
              <a:t>The idea behind refactoring is to acknowledge that it will be difficult to get a design right the first time</a:t>
            </a:r>
          </a:p>
          <a:p>
            <a:pPr/>
            <a:r>
              <a:t>And as a program’s requirements change, the design may need to change</a:t>
            </a:r>
          </a:p>
          <a:p>
            <a:pPr/>
            <a:r>
              <a:t>It is notoriously difficult (impossible?) to design for all possible changes a priori</a:t>
            </a:r>
          </a:p>
          <a:p>
            <a:pPr/>
            <a:r>
              <a:t>And as agile programming proponents say, “You aren’t gonna need it” – but what if later you do?</a:t>
            </a:r>
          </a:p>
          <a:p>
            <a:pPr/>
            <a:r>
              <a:t>Refactoring provides techniques for evolving the design in small incremental steps</a:t>
            </a:r>
          </a:p>
          <a:p>
            <a:pPr/>
            <a:r>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a:p>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Sadly, however, naming is one of the two hardest things in programming. So, perhaps the most common refactorings we do are the renames: Change Function Declaration (124) (to rename a function), Rename Variable (137), and Rename Field (244). People are often afraid to rename things, thinking it’s not worth the trouble, but a good name can save hours of puzzled incomprehension in the future.</a:t>
            </a:r>
          </a:p>
          <a:p>
            <a:pPr/>
          </a:p>
          <a:p>
            <a:pPr/>
            <a:r>
              <a:t>Renaming is not just an exercise in changing names. When you can’t think of a good name for something, it’s often a sign of a deeper design malaise. Puzzling over a tricky name has often led us to significant simplifications to our code.</a:t>
            </a:r>
          </a:p>
          <a:p>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r>
              <a:t>Shotgun surgery is similar to divergent change but is the opposite. You whiff this when, every time you make a change, you have to make a lot of little edits to a lot of different classes.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Shape 241"/>
          <p:cNvSpPr/>
          <p:nvPr>
            <p:ph type="sldImg"/>
          </p:nvPr>
        </p:nvSpPr>
        <p:spPr>
          <a:prstGeom prst="rect">
            <a:avLst/>
          </a:prstGeom>
        </p:spPr>
        <p:txBody>
          <a:bodyPr/>
          <a:lstStyle/>
          <a:p>
            <a:pPr/>
          </a:p>
        </p:txBody>
      </p:sp>
      <p:sp>
        <p:nvSpPr>
          <p:cNvPr id="242" name="Shape 242"/>
          <p:cNvSpPr/>
          <p:nvPr>
            <p:ph type="body" sz="quarter" idx="1"/>
          </p:nvPr>
        </p:nvSpPr>
        <p:spPr>
          <a:prstGeom prst="rect">
            <a:avLst/>
          </a:prstGeom>
        </p:spPr>
        <p:txBody>
          <a:bodyPr/>
          <a:lstStyle/>
          <a:p>
            <a:pPr marL="228600" indent="-228600" defTabSz="584200">
              <a:lnSpc>
                <a:spcPct val="100000"/>
              </a:lnSpc>
              <a:buSzPct val="100000"/>
              <a:buChar char="•"/>
              <a:defRPr>
                <a:latin typeface="Lucida Grande"/>
                <a:ea typeface="Lucida Grande"/>
                <a:cs typeface="Lucida Grande"/>
                <a:sym typeface="Lucida Grande"/>
              </a:defRPr>
            </a:pPr>
            <a:r>
              <a:t>some examples of widely used refactorings that are “local” in scope</a:t>
            </a:r>
          </a:p>
          <a:p>
            <a:pPr marL="228600" indent="-228600" defTabSz="584200">
              <a:lnSpc>
                <a:spcPct val="100000"/>
              </a:lnSpc>
              <a:buSzPct val="100000"/>
              <a:buChar char="•"/>
              <a:defRPr>
                <a:latin typeface="Lucida Grande"/>
                <a:ea typeface="Lucida Grande"/>
                <a:cs typeface="Lucida Grande"/>
                <a:sym typeface="Lucida Grande"/>
              </a:defRPr>
            </a:pPr>
            <a:r>
              <a:t>useful for restructuring methods</a:t>
            </a:r>
          </a:p>
          <a:p>
            <a:pPr marL="228600" indent="-228600" defTabSz="584200">
              <a:lnSpc>
                <a:spcPct val="100000"/>
              </a:lnSpc>
              <a:buSzPct val="100000"/>
              <a:buChar char="•"/>
              <a:defRPr>
                <a:latin typeface="Lucida Grande"/>
                <a:ea typeface="Lucida Grande"/>
                <a:cs typeface="Lucida Grande"/>
                <a:sym typeface="Lucida Grande"/>
              </a:defRPr>
            </a:pPr>
            <a:r>
              <a:t>We already talked about bad names and duplicate code. We would fix these smells by applying refactoring rename and extract method, resp</a:t>
            </a:r>
          </a:p>
          <a:p>
            <a:pPr marL="228600" indent="-228600" defTabSz="584200">
              <a:lnSpc>
                <a:spcPct val="100000"/>
              </a:lnSpc>
              <a:buSzPct val="100000"/>
              <a:buChar char="•"/>
              <a:defRPr>
                <a:latin typeface="Lucida Grande"/>
                <a:ea typeface="Lucida Grande"/>
                <a:cs typeface="Lucida Grande"/>
                <a:sym typeface="Lucida Grande"/>
              </a:defRPr>
            </a:pPr>
            <a:r>
              <a:t>Inline method is inverse: when you want to go fold a method back into another</a:t>
            </a:r>
          </a:p>
          <a:p>
            <a:pPr marL="228600" indent="-228600" defTabSz="584200">
              <a:lnSpc>
                <a:spcPct val="100000"/>
              </a:lnSpc>
              <a:buSzPct val="100000"/>
              <a:buChar char="•"/>
              <a:defRPr>
                <a:latin typeface="Lucida Grande"/>
                <a:ea typeface="Lucida Grande"/>
                <a:cs typeface="Lucida Grande"/>
                <a:sym typeface="Lucida Grande"/>
              </a:defRPr>
            </a:pPr>
            <a:r>
              <a:t>Extract local variable is like extract method, but what you might do with just an expression, so that a big expression can be more manageable</a:t>
            </a:r>
          </a:p>
          <a:p>
            <a:pPr marL="228600" indent="-228600" defTabSz="584200">
              <a:lnSpc>
                <a:spcPct val="100000"/>
              </a:lnSpc>
              <a:buSzPct val="100000"/>
              <a:buChar char="•"/>
              <a:defRPr>
                <a:latin typeface="Lucida Grande"/>
                <a:ea typeface="Lucida Grande"/>
                <a:cs typeface="Lucida Grande"/>
                <a:sym typeface="Lucida Grande"/>
              </a:defRPr>
            </a:pPr>
            <a:r>
              <a:t>Again, inline local is the inverse: eliminating a local variable that is maybe superfluous</a:t>
            </a:r>
          </a:p>
          <a:p>
            <a:pPr marL="228600" indent="-228600" defTabSz="584200">
              <a:lnSpc>
                <a:spcPct val="100000"/>
              </a:lnSpc>
              <a:buSzPct val="100000"/>
              <a:buChar char="•"/>
              <a:defRPr>
                <a:latin typeface="Lucida Grande"/>
                <a:ea typeface="Lucida Grande"/>
                <a:cs typeface="Lucida Grande"/>
                <a:sym typeface="Lucida Grande"/>
              </a:defRPr>
            </a:pPr>
            <a:r>
              <a:t>Change function declaration lets us adapt the order of parameters on a method</a:t>
            </a:r>
          </a:p>
          <a:p>
            <a:pPr marL="279400" indent="-279400" defTabSz="584200">
              <a:lnSpc>
                <a:spcPct val="100000"/>
              </a:lnSpc>
              <a:buSzPct val="123000"/>
              <a:buChar char="•"/>
              <a:defRPr>
                <a:latin typeface="Lucida Grande"/>
                <a:ea typeface="Lucida Grande"/>
                <a:cs typeface="Lucida Grande"/>
                <a:sym typeface="Lucida Grande"/>
              </a:defRPr>
            </a:pPr>
            <a:r>
              <a:t>encapsulate a field replaces direct field accesses with getters/setters, and </a:t>
            </a:r>
          </a:p>
          <a:p>
            <a:pPr marL="279400" indent="-279400" defTabSz="584200">
              <a:lnSpc>
                <a:spcPct val="100000"/>
              </a:lnSpc>
              <a:buSzPct val="123000"/>
              <a:buChar char="•"/>
              <a:defRPr>
                <a:latin typeface="Lucida Grande"/>
                <a:ea typeface="Lucida Grande"/>
                <a:cs typeface="Lucida Grande"/>
                <a:sym typeface="Lucida Grande"/>
              </a:defRPr>
            </a:pPr>
            <a:r>
              <a:t>Convert local to field creates a field with the specified scope to replace a local variable.</a:t>
            </a:r>
          </a:p>
          <a:p>
            <a:pPr marL="279400" indent="-279400" defTabSz="584200">
              <a:lnSpc>
                <a:spcPct val="100000"/>
              </a:lnSpc>
              <a:buSzPct val="123000"/>
              <a:buChar char="•"/>
              <a:defRPr>
                <a:latin typeface="Lucida Grande"/>
                <a:ea typeface="Lucida Grande"/>
                <a:cs typeface="Lucida Grande"/>
                <a:sym typeface="Lucida Grande"/>
              </a:defRPr>
            </a:pPr>
            <a:r>
              <a:t>These are just a few of the hundreds of refactorings in Fowler’s book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r>
              <a:t>refactorings for changing the class hierarchy and/or the types of declarations of variables and fields</a:t>
            </a:r>
          </a:p>
          <a:p>
            <a:pPr/>
            <a:r>
              <a:t>purpose is to make designs more flexible, e.g., by facilitating the introduction of design patterns </a:t>
            </a:r>
          </a:p>
          <a:p>
            <a:pPr/>
          </a:p>
          <a:p>
            <a:pPr/>
            <a:r>
              <a:t>Way, way more refactoring than this. Again, over a hundred. What’s most useful is often what’s automated…</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hape 2"/>
          <p:cNvSpPr/>
          <p:nvPr/>
        </p:nvSpPr>
        <p:spPr>
          <a:xfrm>
            <a:off x="3962397" y="2975343"/>
            <a:ext cx="16459204" cy="1"/>
          </a:xfrm>
          <a:prstGeom prst="line">
            <a:avLst/>
          </a:prstGeom>
          <a:ln w="25400">
            <a:solidFill>
              <a:srgbClr val="E2E1DE"/>
            </a:solidFill>
          </a:ln>
        </p:spPr>
        <p:txBody>
          <a:bodyPr lIns="64292" tIns="64292" rIns="64292" bIns="64292"/>
          <a:lstStyle/>
          <a:p>
            <a:pPr algn="l" defTabSz="642937">
              <a:defRPr>
                <a:solidFill>
                  <a:srgbClr val="615445"/>
                </a:solidFill>
                <a:latin typeface="Helvetica"/>
                <a:ea typeface="Helvetica"/>
                <a:cs typeface="Helvetica"/>
                <a:sym typeface="Helvetica"/>
              </a:defRPr>
            </a:pPr>
          </a:p>
        </p:txBody>
      </p:sp>
      <p:sp>
        <p:nvSpPr>
          <p:cNvPr id="143" name="Slide Number"/>
          <p:cNvSpPr txBox="1"/>
          <p:nvPr>
            <p:ph type="sldNum" sz="quarter" idx="2"/>
          </p:nvPr>
        </p:nvSpPr>
        <p:spPr>
          <a:xfrm>
            <a:off x="20211132" y="13030603"/>
            <a:ext cx="210469" cy="215901"/>
          </a:xfrm>
          <a:prstGeom prst="rect">
            <a:avLst/>
          </a:prstGeom>
        </p:spPr>
        <p:txBody>
          <a:bodyPr lIns="0" tIns="0" rIns="0" bIns="0" anchor="ctr"/>
          <a:lstStyle>
            <a:lvl1pPr algn="r" defTabSz="642937">
              <a:defRPr b="1" sz="1400">
                <a:solidFill>
                  <a:srgbClr val="CC0000"/>
                </a:solidFill>
                <a:latin typeface="Helvetica"/>
                <a:ea typeface="Helvetica"/>
                <a:cs typeface="Helvetica"/>
                <a:sym typeface="Helvetica"/>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50" name="Slide Title"/>
          <p:cNvSpPr txBox="1"/>
          <p:nvPr>
            <p:ph type="title" hasCustomPrompt="1"/>
          </p:nvPr>
        </p:nvSpPr>
        <p:spPr>
          <a:prstGeom prst="rect">
            <a:avLst/>
          </a:prstGeom>
        </p:spPr>
        <p:txBody>
          <a:bodyPr/>
          <a:lstStyle>
            <a:lvl1pPr>
              <a:defRPr>
                <a:solidFill>
                  <a:srgbClr val="000000"/>
                </a:solidFill>
              </a:defRPr>
            </a:lvl1pPr>
          </a:lstStyle>
          <a:p>
            <a:pPr/>
            <a:r>
              <a:t>Slide Title</a:t>
            </a:r>
          </a:p>
        </p:txBody>
      </p:sp>
      <p:sp>
        <p:nvSpPr>
          <p:cNvPr id="151"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152"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1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lvl1pPr>
              <a:defRPr>
                <a:solidFill>
                  <a:srgbClr val="000000"/>
                </a:solidFill>
              </a:defRPr>
            </a:lvl1p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lvl1pPr>
              <a:defRPr>
                <a:solidFill>
                  <a:srgbClr val="000000"/>
                </a:solidFill>
              </a:defRPr>
            </a:lvl1p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lvl1pPr>
              <a:defRPr>
                <a:solidFill>
                  <a:srgbClr val="000000"/>
                </a:solidFill>
              </a:defRPr>
            </a:lvl1p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learning.oreilly.com/library/view/refactoring-improving-the/9780134757681/ch03.xhtml#ch03lev1sec1" TargetMode="External"/><Relationship Id="rId3" Type="http://schemas.openxmlformats.org/officeDocument/2006/relationships/hyperlink" Target="https://learning.oreilly.com/library/view/refactoring-improving-the/9780134757681/ch03.xhtml#ch03lev1sec2" TargetMode="External"/><Relationship Id="rId4" Type="http://schemas.openxmlformats.org/officeDocument/2006/relationships/hyperlink" Target="https://learning.oreilly.com/library/view/refactoring-improving-the/9780134757681/ch03.xhtml#ch03lev1sec3" TargetMode="External"/><Relationship Id="rId5" Type="http://schemas.openxmlformats.org/officeDocument/2006/relationships/hyperlink" Target="https://learning.oreilly.com/library/view/refactoring-improving-the/9780134757681/ch03.xhtml#ch03lev1sec4" TargetMode="External"/><Relationship Id="rId6" Type="http://schemas.openxmlformats.org/officeDocument/2006/relationships/hyperlink" Target="https://learning.oreilly.com/library/view/refactoring-improving-the/9780134757681/ch03.xhtml#ch03lev1sec5" TargetMode="External"/><Relationship Id="rId7" Type="http://schemas.openxmlformats.org/officeDocument/2006/relationships/hyperlink" Target="https://learning.oreilly.com/library/view/refactoring-improving-the/9780134757681/ch03.xhtml#ch03lev1sec6" TargetMode="External"/><Relationship Id="rId8" Type="http://schemas.openxmlformats.org/officeDocument/2006/relationships/hyperlink" Target="https://learning.oreilly.com/library/view/refactoring-improving-the/9780134757681/ch03.xhtml#ch03lev1sec7" TargetMode="External"/><Relationship Id="rId9" Type="http://schemas.openxmlformats.org/officeDocument/2006/relationships/hyperlink" Target="https://learning.oreilly.com/library/view/refactoring-improving-the/9780134757681/ch03.xhtml#ch03lev1sec8" TargetMode="External"/><Relationship Id="rId10" Type="http://schemas.openxmlformats.org/officeDocument/2006/relationships/hyperlink" Target="https://learning.oreilly.com/library/view/refactoring-improving-the/9780134757681/ch03.xhtml#ch03lev1sec9" TargetMode="External"/><Relationship Id="rId11" Type="http://schemas.openxmlformats.org/officeDocument/2006/relationships/hyperlink" Target="https://learning.oreilly.com/library/view/refactoring-improving-the/9780134757681/ch03.xhtml#ch03lev1sec10" TargetMode="External"/><Relationship Id="rId12" Type="http://schemas.openxmlformats.org/officeDocument/2006/relationships/hyperlink" Target="https://learning.oreilly.com/library/view/refactoring-improving-the/9780134757681/ch03.xhtml#ch03lev1sec11" TargetMode="External"/><Relationship Id="rId13" Type="http://schemas.openxmlformats.org/officeDocument/2006/relationships/hyperlink" Target="https://learning.oreilly.com/library/view/refactoring-improving-the/9780134757681/ch03.xhtml#ch03lev1sec12" TargetMode="External"/><Relationship Id="rId14" Type="http://schemas.openxmlformats.org/officeDocument/2006/relationships/hyperlink" Target="https://learning.oreilly.com/library/view/refactoring-improving-the/9780134757681/ch03.xhtml#ch03lev1sec13" TargetMode="External"/><Relationship Id="rId15" Type="http://schemas.openxmlformats.org/officeDocument/2006/relationships/hyperlink" Target="https://learning.oreilly.com/library/view/refactoring-improving-the/9780134757681/ch03.xhtml#ch03lev1sec14" TargetMode="External"/><Relationship Id="rId16" Type="http://schemas.openxmlformats.org/officeDocument/2006/relationships/hyperlink" Target="https://learning.oreilly.com/library/view/refactoring-improving-the/9780134757681/ch03.xhtml#ch03lev1sec15" TargetMode="External"/><Relationship Id="rId17" Type="http://schemas.openxmlformats.org/officeDocument/2006/relationships/hyperlink" Target="https://learning.oreilly.com/library/view/refactoring-improving-the/9780134757681/ch03.xhtml#ch03lev1sec16" TargetMode="External"/><Relationship Id="rId18" Type="http://schemas.openxmlformats.org/officeDocument/2006/relationships/hyperlink" Target="https://learning.oreilly.com/library/view/refactoring-improving-the/9780134757681/ch03.xhtml#ch03lev1sec17" TargetMode="External"/><Relationship Id="rId19" Type="http://schemas.openxmlformats.org/officeDocument/2006/relationships/hyperlink" Target="https://learning.oreilly.com/library/view/refactoring-improving-the/9780134757681/ch03.xhtml#ch03lev1sec18" TargetMode="External"/><Relationship Id="rId20" Type="http://schemas.openxmlformats.org/officeDocument/2006/relationships/hyperlink" Target="https://learning.oreilly.com/library/view/refactoring-improving-the/9780134757681/ch03.xhtml#ch03lev1sec19" TargetMode="External"/><Relationship Id="rId21" Type="http://schemas.openxmlformats.org/officeDocument/2006/relationships/hyperlink" Target="https://learning.oreilly.com/library/view/refactoring-improving-the/9780134757681/ch03.xhtml#ch03lev1sec20" TargetMode="External"/><Relationship Id="rId22" Type="http://schemas.openxmlformats.org/officeDocument/2006/relationships/hyperlink" Target="https://learning.oreilly.com/library/view/refactoring-improving-the/9780134757681/ch03.xhtml#ch03lev1sec21" TargetMode="External"/><Relationship Id="rId23" Type="http://schemas.openxmlformats.org/officeDocument/2006/relationships/hyperlink" Target="https://learning.oreilly.com/library/view/refactoring-improving-the/9780134757681/ch03.xhtml#ch03lev1sec22" TargetMode="External"/><Relationship Id="rId24" Type="http://schemas.openxmlformats.org/officeDocument/2006/relationships/hyperlink" Target="https://learning.oreilly.com/library/view/refactoring-improving-the/9780134757681/ch03.xhtml#ch03lev1sec23"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t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hyperlink" Target="https://developer.mozilla.org/en-US/docs/Web/API/WebRTC_API"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www.vonage.com/" TargetMode="External"/><Relationship Id="rId3" Type="http://schemas.openxmlformats.org/officeDocument/2006/relationships/hyperlink" Target="https://jitsi.org" TargetMode="External"/><Relationship Id="rId4"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hyperlink" Target="https://www.twilio.com/docs/video/tutorials/understanding-video-rooms" TargetMode="External"/></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gif"/><Relationship Id="rId3" Type="http://schemas.openxmlformats.org/officeDocument/2006/relationships/hyperlink" Target="https://www.twilio.com/docs/video/tutorials/using-bandwidth-profile-api" TargetMode="External"/></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hyperlink" Target="https://www.twilio.com/docs/video/tutorials/understanding-video-rooms-apis"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www.twilio.com/docs/video/api/track-subscriptions" TargetMode="External"/><Relationship Id="rId3" Type="http://schemas.openxmlformats.org/officeDocument/2006/relationships/image" Target="../media/image2.gif"/></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creativecommons.org/licenses/by-sa/4.0/"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Jonathan Bell, John Boyland, Mitch Wand…"/>
          <p:cNvSpPr txBox="1"/>
          <p:nvPr>
            <p:ph type="body" idx="21"/>
          </p:nvPr>
        </p:nvSpPr>
        <p:spPr>
          <a:xfrm>
            <a:off x="1201340" y="11177783"/>
            <a:ext cx="21971003" cy="1319058"/>
          </a:xfrm>
          <a:prstGeom prst="rect">
            <a:avLst/>
          </a:prstGeom>
          <a:extLst>
            <a:ext uri="{C572A759-6A51-4108-AA02-DFA0A04FC94B}">
              <ma14:wrappingTextBoxFlag xmlns:ma14="http://schemas.microsoft.com/office/mac/drawingml/2011/main" val="1"/>
            </a:ext>
          </a:extLst>
        </p:spPr>
        <p:txBody>
          <a:bodyPr/>
          <a:lstStyle/>
          <a:p>
            <a:pPr>
              <a:defRPr>
                <a:solidFill>
                  <a:srgbClr val="005493"/>
                </a:solidFill>
              </a:defRPr>
            </a:pPr>
            <a:r>
              <a:t>Jonathan Bell, John Boyland, Mitch Wand</a:t>
            </a:r>
          </a:p>
          <a:p>
            <a:pPr>
              <a:defRPr>
                <a:solidFill>
                  <a:srgbClr val="005493"/>
                </a:solidFill>
              </a:defRPr>
            </a:pPr>
            <a:r>
              <a:t>Khoury College of Computer Sciences</a:t>
            </a:r>
          </a:p>
        </p:txBody>
      </p:sp>
      <p:sp>
        <p:nvSpPr>
          <p:cNvPr id="163" name="CS 4530…"/>
          <p:cNvSpPr txBox="1"/>
          <p:nvPr>
            <p:ph type="ctrTitle"/>
          </p:nvPr>
        </p:nvSpPr>
        <p:spPr>
          <a:prstGeom prst="rect">
            <a:avLst/>
          </a:prstGeom>
        </p:spPr>
        <p:txBody>
          <a:bodyPr/>
          <a:lstStyle/>
          <a:p>
            <a:pPr>
              <a:defRPr>
                <a:solidFill>
                  <a:srgbClr val="005493"/>
                </a:solidFill>
              </a:defRPr>
            </a:pPr>
            <a:r>
              <a:t>CS 4530</a:t>
            </a:r>
          </a:p>
          <a:p>
            <a:pPr>
              <a:defRPr>
                <a:solidFill>
                  <a:srgbClr val="005493"/>
                </a:solidFill>
              </a:defRPr>
            </a:pPr>
            <a:r>
              <a:t>Software Engineering</a:t>
            </a:r>
          </a:p>
        </p:txBody>
      </p:sp>
      <p:sp>
        <p:nvSpPr>
          <p:cNvPr id="164" name="Lecture 14 - Analysis/Refactoring; Covey.Town Internals"/>
          <p:cNvSpPr txBox="1"/>
          <p:nvPr>
            <p:ph type="subTitle" sz="quarter" idx="1"/>
          </p:nvPr>
        </p:nvSpPr>
        <p:spPr>
          <a:prstGeom prst="rect">
            <a:avLst/>
          </a:prstGeom>
        </p:spPr>
        <p:txBody>
          <a:bodyPr/>
          <a:lstStyle/>
          <a:p>
            <a:pPr/>
            <a:r>
              <a:t>Lecture 14 - Analysis/Refactoring; Covey.Town Internals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Code Smells"/>
          <p:cNvSpPr txBox="1"/>
          <p:nvPr>
            <p:ph type="title"/>
          </p:nvPr>
        </p:nvSpPr>
        <p:spPr>
          <a:prstGeom prst="rect">
            <a:avLst/>
          </a:prstGeom>
        </p:spPr>
        <p:txBody>
          <a:bodyPr/>
          <a:lstStyle/>
          <a:p>
            <a:pPr/>
            <a:r>
              <a:t>Code Smells</a:t>
            </a:r>
          </a:p>
        </p:txBody>
      </p:sp>
      <p:sp>
        <p:nvSpPr>
          <p:cNvPr id="216" name="Mysterious Nam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Mysterious Name</a:t>
            </a:r>
          </a:p>
        </p:txBody>
      </p:sp>
      <p:sp>
        <p:nvSpPr>
          <p:cNvPr id="217" name="Slide bullet text"/>
          <p:cNvSpPr txBox="1"/>
          <p:nvPr>
            <p:ph type="body" idx="1"/>
          </p:nvPr>
        </p:nvSpPr>
        <p:spPr>
          <a:prstGeom prst="rect">
            <a:avLst/>
          </a:prstGeom>
        </p:spPr>
        <p:txBody>
          <a:bodyPr/>
          <a:lstStyle/>
          <a:p>
            <a:pPr/>
          </a:p>
        </p:txBody>
      </p:sp>
      <p:sp>
        <p:nvSpPr>
          <p:cNvPr id="218" name="“We may fantasize about being International Men of Mystery, but our code needs to be mundane and clear”…"/>
          <p:cNvSpPr txBox="1"/>
          <p:nvPr/>
        </p:nvSpPr>
        <p:spPr>
          <a:xfrm>
            <a:off x="3018829" y="5954201"/>
            <a:ext cx="17047178" cy="3582976"/>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nchor="ctr">
            <a:spAutoFit/>
          </a:bodyPr>
          <a:lstStyle/>
          <a:p>
            <a:pPr marL="638922" indent="-469899" algn="just" defTabSz="2438339">
              <a:lnSpc>
                <a:spcPct val="90000"/>
              </a:lnSpc>
              <a:defRPr spc="-132" sz="6600">
                <a:solidFill>
                  <a:srgbClr val="000000"/>
                </a:solidFill>
                <a:latin typeface="Helvetica Neue Medium"/>
                <a:ea typeface="Helvetica Neue Medium"/>
                <a:cs typeface="Helvetica Neue Medium"/>
                <a:sym typeface="Helvetica Neue Medium"/>
              </a:defRPr>
            </a:pPr>
            <a:r>
              <a:t>“We may fantasize about being International Men of Mystery, but our code needs to be mundane and clear”</a:t>
            </a:r>
          </a:p>
          <a:p>
            <a:pPr marL="638922" indent="-469899" algn="just" defTabSz="2438339">
              <a:lnSpc>
                <a:spcPct val="90000"/>
              </a:lnSpc>
              <a:defRPr spc="-100" sz="5000">
                <a:latin typeface="Helvetica Neue Medium"/>
                <a:ea typeface="Helvetica Neue Medium"/>
                <a:cs typeface="Helvetica Neue Medium"/>
                <a:sym typeface="Helvetica Neue Medium"/>
              </a:defRPr>
            </a:pPr>
            <a:r>
              <a:t>- Martin Fowler on “Mysterious Name”</a:t>
            </a:r>
          </a:p>
        </p:txBody>
      </p:sp>
      <p:sp>
        <p:nvSpPr>
          <p:cNvPr id="219" name="“Refactoring: Improving the Design of Existing Code,” Martin Fowler, 1992"/>
          <p:cNvSpPr txBox="1"/>
          <p:nvPr/>
        </p:nvSpPr>
        <p:spPr>
          <a:xfrm>
            <a:off x="7526413" y="13019441"/>
            <a:ext cx="9331174"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2438339">
              <a:defRPr sz="2200"/>
            </a:lvl1pPr>
          </a:lstStyle>
          <a:p>
            <a:pPr/>
            <a:r>
              <a:t>“Refactoring: Improving the Design of Existing Code,” Martin Fowler, 1992</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Code Smells"/>
          <p:cNvSpPr txBox="1"/>
          <p:nvPr>
            <p:ph type="title"/>
          </p:nvPr>
        </p:nvSpPr>
        <p:spPr>
          <a:prstGeom prst="rect">
            <a:avLst/>
          </a:prstGeom>
        </p:spPr>
        <p:txBody>
          <a:bodyPr/>
          <a:lstStyle/>
          <a:p>
            <a:pPr/>
            <a:r>
              <a:t>Code Smells</a:t>
            </a:r>
          </a:p>
        </p:txBody>
      </p:sp>
      <p:sp>
        <p:nvSpPr>
          <p:cNvPr id="224" name="Shotgun Surger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Shotgun Surgery</a:t>
            </a:r>
          </a:p>
        </p:txBody>
      </p:sp>
      <p:sp>
        <p:nvSpPr>
          <p:cNvPr id="225" name="Slide bullet text"/>
          <p:cNvSpPr txBox="1"/>
          <p:nvPr>
            <p:ph type="body" idx="1"/>
          </p:nvPr>
        </p:nvSpPr>
        <p:spPr>
          <a:prstGeom prst="rect">
            <a:avLst/>
          </a:prstGeom>
        </p:spPr>
        <p:txBody>
          <a:bodyPr/>
          <a:lstStyle/>
          <a:p>
            <a:pPr/>
          </a:p>
        </p:txBody>
      </p:sp>
      <p:sp>
        <p:nvSpPr>
          <p:cNvPr id="226" name="“When the changes are all over the place, they are hard to find, and it’s easy to miss an important change.”…"/>
          <p:cNvSpPr txBox="1"/>
          <p:nvPr/>
        </p:nvSpPr>
        <p:spPr>
          <a:xfrm>
            <a:off x="3018829" y="5954201"/>
            <a:ext cx="17047178" cy="3582976"/>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nchor="ctr">
            <a:spAutoFit/>
          </a:bodyPr>
          <a:lstStyle/>
          <a:p>
            <a:pPr marL="638922" indent="-469899" algn="just" defTabSz="2438339">
              <a:lnSpc>
                <a:spcPct val="90000"/>
              </a:lnSpc>
              <a:defRPr spc="-132" sz="6600">
                <a:solidFill>
                  <a:srgbClr val="000000"/>
                </a:solidFill>
                <a:latin typeface="Helvetica Neue Medium"/>
                <a:ea typeface="Helvetica Neue Medium"/>
                <a:cs typeface="Helvetica Neue Medium"/>
                <a:sym typeface="Helvetica Neue Medium"/>
              </a:defRPr>
            </a:pPr>
            <a:r>
              <a:t>“When the changes are all over the place, they are hard to find, and it’s easy to miss an important change.”</a:t>
            </a:r>
          </a:p>
          <a:p>
            <a:pPr marL="638922" indent="-469899" algn="just" defTabSz="2438339">
              <a:lnSpc>
                <a:spcPct val="90000"/>
              </a:lnSpc>
              <a:defRPr spc="-100" sz="5000">
                <a:latin typeface="Helvetica Neue Medium"/>
                <a:ea typeface="Helvetica Neue Medium"/>
                <a:cs typeface="Helvetica Neue Medium"/>
                <a:sym typeface="Helvetica Neue Medium"/>
              </a:defRPr>
            </a:pPr>
            <a:r>
              <a:t>- Martin Fowler on “Shotgun Surgery”</a:t>
            </a:r>
          </a:p>
        </p:txBody>
      </p:sp>
      <p:sp>
        <p:nvSpPr>
          <p:cNvPr id="227" name="“Refactoring: Improving the Design of Existing Code,” Martin Fowler, 1992"/>
          <p:cNvSpPr txBox="1"/>
          <p:nvPr/>
        </p:nvSpPr>
        <p:spPr>
          <a:xfrm>
            <a:off x="7526413" y="13019441"/>
            <a:ext cx="9331174"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2438339">
              <a:defRPr sz="2200"/>
            </a:lvl1pPr>
          </a:lstStyle>
          <a:p>
            <a:pPr/>
            <a:r>
              <a:t>“Refactoring: Improving the Design of Existing Code,” Martin Fowler, 1992</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Code Smells"/>
          <p:cNvSpPr txBox="1"/>
          <p:nvPr>
            <p:ph type="title"/>
          </p:nvPr>
        </p:nvSpPr>
        <p:spPr>
          <a:prstGeom prst="rect">
            <a:avLst/>
          </a:prstGeom>
        </p:spPr>
        <p:txBody>
          <a:bodyPr/>
          <a:lstStyle/>
          <a:p>
            <a:pPr/>
            <a:r>
              <a:t>Code Smells</a:t>
            </a:r>
          </a:p>
        </p:txBody>
      </p:sp>
      <p:sp>
        <p:nvSpPr>
          <p:cNvPr id="232" name="A complete list (links to book!)"/>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complete list (links to book!)</a:t>
            </a:r>
          </a:p>
        </p:txBody>
      </p:sp>
      <p:sp>
        <p:nvSpPr>
          <p:cNvPr id="233" name="Mysterious Name…"/>
          <p:cNvSpPr txBox="1"/>
          <p:nvPr>
            <p:ph type="body" idx="1"/>
          </p:nvPr>
        </p:nvSpPr>
        <p:spPr>
          <a:prstGeom prst="rect">
            <a:avLst/>
          </a:prstGeom>
        </p:spPr>
        <p:txBody>
          <a:bodyPr/>
          <a:lstStyle/>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2" invalidUrl="" action="" tgtFrame="" tooltip="" history="1" highlightClick="0" endSnd="0"/>
              </a:rPr>
              <a:t>Mysterious Name</a:t>
            </a:r>
            <a:endParaRPr>
              <a:solidFill>
                <a:srgbClr val="333333"/>
              </a:solidFill>
            </a:endParaRPr>
          </a:p>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3" invalidUrl="" action="" tgtFrame="" tooltip="" history="1" highlightClick="0" endSnd="0"/>
              </a:rPr>
              <a:t>Duplicated Code</a:t>
            </a:r>
            <a:endParaRPr>
              <a:solidFill>
                <a:srgbClr val="333333"/>
              </a:solidFill>
            </a:endParaRPr>
          </a:p>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4" invalidUrl="" action="" tgtFrame="" tooltip="" history="1" highlightClick="0" endSnd="0"/>
              </a:rPr>
              <a:t>Long Function</a:t>
            </a:r>
            <a:endParaRPr>
              <a:solidFill>
                <a:srgbClr val="333333"/>
              </a:solidFill>
            </a:endParaRPr>
          </a:p>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5" invalidUrl="" action="" tgtFrame="" tooltip="" history="1" highlightClick="0" endSnd="0"/>
              </a:rPr>
              <a:t>Long Parameter List</a:t>
            </a:r>
            <a:endParaRPr>
              <a:solidFill>
                <a:srgbClr val="333333"/>
              </a:solidFill>
            </a:endParaRPr>
          </a:p>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6" invalidUrl="" action="" tgtFrame="" tooltip="" history="1" highlightClick="0" endSnd="0"/>
              </a:rPr>
              <a:t>Global Data</a:t>
            </a:r>
            <a:endParaRPr>
              <a:solidFill>
                <a:srgbClr val="333333"/>
              </a:solidFill>
            </a:endParaRPr>
          </a:p>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7" invalidUrl="" action="" tgtFrame="" tooltip="" history="1" highlightClick="0" endSnd="0"/>
              </a:rPr>
              <a:t>Mutable Data</a:t>
            </a:r>
            <a:endParaRPr>
              <a:solidFill>
                <a:srgbClr val="333333"/>
              </a:solidFill>
            </a:endParaRPr>
          </a:p>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8" invalidUrl="" action="" tgtFrame="" tooltip="" history="1" highlightClick="0" endSnd="0"/>
              </a:rPr>
              <a:t>Divergent Change</a:t>
            </a:r>
            <a:endParaRPr>
              <a:solidFill>
                <a:srgbClr val="333333"/>
              </a:solidFill>
            </a:endParaRPr>
          </a:p>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9" invalidUrl="" action="" tgtFrame="" tooltip="" history="1" highlightClick="0" endSnd="0"/>
              </a:rPr>
              <a:t>Shotgun Surgery</a:t>
            </a:r>
            <a:endParaRPr>
              <a:solidFill>
                <a:srgbClr val="333333"/>
              </a:solidFill>
            </a:endParaRPr>
          </a:p>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10" invalidUrl="" action="" tgtFrame="" tooltip="" history="1" highlightClick="0" endSnd="0"/>
              </a:rPr>
              <a:t>Feature Envy</a:t>
            </a:r>
            <a:endParaRPr>
              <a:solidFill>
                <a:srgbClr val="333333"/>
              </a:solidFill>
            </a:endParaRPr>
          </a:p>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11" invalidUrl="" action="" tgtFrame="" tooltip="" history="1" highlightClick="0" endSnd="0"/>
              </a:rPr>
              <a:t>Data Clumps</a:t>
            </a:r>
            <a:endParaRPr>
              <a:solidFill>
                <a:srgbClr val="333333"/>
              </a:solidFill>
            </a:endParaRPr>
          </a:p>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12" invalidUrl="" action="" tgtFrame="" tooltip="" history="1" highlightClick="0" endSnd="0"/>
              </a:rPr>
              <a:t>Primitive Obsession</a:t>
            </a:r>
            <a:endParaRPr>
              <a:solidFill>
                <a:srgbClr val="333333"/>
              </a:solidFill>
            </a:endParaRPr>
          </a:p>
          <a:p>
            <a:pPr marL="0" indent="0" defTabSz="642937">
              <a:lnSpc>
                <a:spcPct val="100000"/>
              </a:lnSpc>
              <a:spcBef>
                <a:spcPts val="0"/>
              </a:spcBef>
              <a:buSzTx/>
              <a:buNone/>
              <a:defRPr sz="4000">
                <a:solidFill>
                  <a:srgbClr val="070707"/>
                </a:solidFill>
                <a:latin typeface="Georgia"/>
                <a:ea typeface="Georgia"/>
                <a:cs typeface="Georgia"/>
                <a:sym typeface="Georgia"/>
              </a:defRPr>
            </a:pPr>
            <a:r>
              <a:rPr u="sng">
                <a:hlinkClick r:id="rId13" invalidUrl="" action="" tgtFrame="" tooltip="" history="1" highlightClick="0" endSnd="0"/>
              </a:rPr>
              <a:t>Repeated Switches</a:t>
            </a:r>
          </a:p>
        </p:txBody>
      </p:sp>
      <p:sp>
        <p:nvSpPr>
          <p:cNvPr id="234" name="“Refactoring: Improving the Design of Existing Code,” Martin Fowler, 1992"/>
          <p:cNvSpPr txBox="1"/>
          <p:nvPr/>
        </p:nvSpPr>
        <p:spPr>
          <a:xfrm>
            <a:off x="7526413" y="13019441"/>
            <a:ext cx="9331174"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2438339">
              <a:defRPr sz="2200"/>
            </a:lvl1pPr>
          </a:lstStyle>
          <a:p>
            <a:pPr/>
            <a:r>
              <a:t>“Refactoring: Improving the Design of Existing Code,” Martin Fowler, 1992</a:t>
            </a:r>
          </a:p>
        </p:txBody>
      </p:sp>
      <p:sp>
        <p:nvSpPr>
          <p:cNvPr id="235" name="Loops…"/>
          <p:cNvSpPr txBox="1"/>
          <p:nvPr/>
        </p:nvSpPr>
        <p:spPr>
          <a:xfrm>
            <a:off x="9707735" y="4487590"/>
            <a:ext cx="9977041" cy="6502401"/>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p>
            <a:pPr algn="l" defTabSz="642937">
              <a:defRPr sz="4000">
                <a:solidFill>
                  <a:srgbClr val="070707"/>
                </a:solidFill>
                <a:latin typeface="Georgia"/>
                <a:ea typeface="Georgia"/>
                <a:cs typeface="Georgia"/>
                <a:sym typeface="Georgia"/>
              </a:defRPr>
            </a:pPr>
            <a:r>
              <a:rPr u="sng">
                <a:hlinkClick r:id="rId14" invalidUrl="" action="" tgtFrame="" tooltip="" history="1" highlightClick="0" endSnd="0"/>
              </a:rPr>
              <a:t>Loops</a:t>
            </a:r>
          </a:p>
          <a:p>
            <a:pPr algn="l" defTabSz="642937">
              <a:defRPr sz="4000">
                <a:solidFill>
                  <a:srgbClr val="070707"/>
                </a:solidFill>
                <a:latin typeface="Georgia"/>
                <a:ea typeface="Georgia"/>
                <a:cs typeface="Georgia"/>
                <a:sym typeface="Georgia"/>
              </a:defRPr>
            </a:pPr>
            <a:r>
              <a:rPr u="sng">
                <a:hlinkClick r:id="rId15" invalidUrl="" action="" tgtFrame="" tooltip="" history="1" highlightClick="0" endSnd="0"/>
              </a:rPr>
              <a:t>Lazy Element</a:t>
            </a:r>
            <a:endParaRPr>
              <a:solidFill>
                <a:srgbClr val="333333"/>
              </a:solidFill>
            </a:endParaRPr>
          </a:p>
          <a:p>
            <a:pPr algn="l" defTabSz="642937">
              <a:defRPr sz="4000">
                <a:solidFill>
                  <a:srgbClr val="070707"/>
                </a:solidFill>
                <a:latin typeface="Georgia"/>
                <a:ea typeface="Georgia"/>
                <a:cs typeface="Georgia"/>
                <a:sym typeface="Georgia"/>
              </a:defRPr>
            </a:pPr>
            <a:r>
              <a:rPr u="sng">
                <a:hlinkClick r:id="rId16" invalidUrl="" action="" tgtFrame="" tooltip="" history="1" highlightClick="0" endSnd="0"/>
              </a:rPr>
              <a:t>Speculative Generality</a:t>
            </a:r>
            <a:endParaRPr>
              <a:solidFill>
                <a:srgbClr val="333333"/>
              </a:solidFill>
            </a:endParaRPr>
          </a:p>
          <a:p>
            <a:pPr algn="l" defTabSz="642937">
              <a:defRPr sz="4000">
                <a:solidFill>
                  <a:srgbClr val="070707"/>
                </a:solidFill>
                <a:latin typeface="Georgia"/>
                <a:ea typeface="Georgia"/>
                <a:cs typeface="Georgia"/>
                <a:sym typeface="Georgia"/>
              </a:defRPr>
            </a:pPr>
            <a:r>
              <a:rPr u="sng">
                <a:hlinkClick r:id="rId17" invalidUrl="" action="" tgtFrame="" tooltip="" history="1" highlightClick="0" endSnd="0"/>
              </a:rPr>
              <a:t>Temporary Field</a:t>
            </a:r>
            <a:endParaRPr>
              <a:solidFill>
                <a:srgbClr val="333333"/>
              </a:solidFill>
            </a:endParaRPr>
          </a:p>
          <a:p>
            <a:pPr algn="l" defTabSz="642937">
              <a:defRPr sz="4000">
                <a:solidFill>
                  <a:srgbClr val="070707"/>
                </a:solidFill>
                <a:latin typeface="Georgia"/>
                <a:ea typeface="Georgia"/>
                <a:cs typeface="Georgia"/>
                <a:sym typeface="Georgia"/>
              </a:defRPr>
            </a:pPr>
            <a:r>
              <a:rPr u="sng">
                <a:hlinkClick r:id="rId18" invalidUrl="" action="" tgtFrame="" tooltip="" history="1" highlightClick="0" endSnd="0"/>
              </a:rPr>
              <a:t>Message Chains</a:t>
            </a:r>
            <a:endParaRPr>
              <a:solidFill>
                <a:srgbClr val="333333"/>
              </a:solidFill>
            </a:endParaRPr>
          </a:p>
          <a:p>
            <a:pPr algn="l" defTabSz="642937">
              <a:defRPr sz="4000">
                <a:solidFill>
                  <a:srgbClr val="070707"/>
                </a:solidFill>
                <a:latin typeface="Georgia"/>
                <a:ea typeface="Georgia"/>
                <a:cs typeface="Georgia"/>
                <a:sym typeface="Georgia"/>
              </a:defRPr>
            </a:pPr>
            <a:r>
              <a:rPr u="sng">
                <a:hlinkClick r:id="rId19" invalidUrl="" action="" tgtFrame="" tooltip="" history="1" highlightClick="0" endSnd="0"/>
              </a:rPr>
              <a:t>Middle Man</a:t>
            </a:r>
            <a:endParaRPr>
              <a:solidFill>
                <a:srgbClr val="333333"/>
              </a:solidFill>
            </a:endParaRPr>
          </a:p>
          <a:p>
            <a:pPr algn="l" defTabSz="642937">
              <a:defRPr sz="4000">
                <a:solidFill>
                  <a:srgbClr val="070707"/>
                </a:solidFill>
                <a:latin typeface="Georgia"/>
                <a:ea typeface="Georgia"/>
                <a:cs typeface="Georgia"/>
                <a:sym typeface="Georgia"/>
              </a:defRPr>
            </a:pPr>
            <a:r>
              <a:rPr u="sng">
                <a:hlinkClick r:id="rId20" invalidUrl="" action="" tgtFrame="" tooltip="" history="1" highlightClick="0" endSnd="0"/>
              </a:rPr>
              <a:t>Insider Trading</a:t>
            </a:r>
            <a:endParaRPr>
              <a:solidFill>
                <a:srgbClr val="333333"/>
              </a:solidFill>
            </a:endParaRPr>
          </a:p>
          <a:p>
            <a:pPr algn="l" defTabSz="642937">
              <a:defRPr sz="4000">
                <a:solidFill>
                  <a:srgbClr val="070707"/>
                </a:solidFill>
                <a:latin typeface="Georgia"/>
                <a:ea typeface="Georgia"/>
                <a:cs typeface="Georgia"/>
                <a:sym typeface="Georgia"/>
              </a:defRPr>
            </a:pPr>
            <a:r>
              <a:rPr u="sng">
                <a:hlinkClick r:id="rId21" invalidUrl="" action="" tgtFrame="" tooltip="" history="1" highlightClick="0" endSnd="0"/>
              </a:rPr>
              <a:t>Large Class</a:t>
            </a:r>
            <a:endParaRPr>
              <a:solidFill>
                <a:srgbClr val="333333"/>
              </a:solidFill>
            </a:endParaRPr>
          </a:p>
          <a:p>
            <a:pPr algn="l" defTabSz="642937">
              <a:defRPr sz="4000">
                <a:solidFill>
                  <a:srgbClr val="070707"/>
                </a:solidFill>
                <a:latin typeface="Georgia"/>
                <a:ea typeface="Georgia"/>
                <a:cs typeface="Georgia"/>
                <a:sym typeface="Georgia"/>
              </a:defRPr>
            </a:pPr>
            <a:r>
              <a:rPr u="sng">
                <a:hlinkClick r:id="rId22" invalidUrl="" action="" tgtFrame="" tooltip="" history="1" highlightClick="0" endSnd="0"/>
              </a:rPr>
              <a:t>Alternative Classes with Different Interfaces</a:t>
            </a:r>
            <a:endParaRPr>
              <a:solidFill>
                <a:srgbClr val="333333"/>
              </a:solidFill>
            </a:endParaRPr>
          </a:p>
          <a:p>
            <a:pPr algn="l" defTabSz="642937">
              <a:defRPr sz="4000">
                <a:solidFill>
                  <a:srgbClr val="070707"/>
                </a:solidFill>
                <a:latin typeface="Georgia"/>
                <a:ea typeface="Georgia"/>
                <a:cs typeface="Georgia"/>
                <a:sym typeface="Georgia"/>
              </a:defRPr>
            </a:pPr>
            <a:r>
              <a:rPr u="sng">
                <a:hlinkClick r:id="rId23" invalidUrl="" action="" tgtFrame="" tooltip="" history="1" highlightClick="0" endSnd="0"/>
              </a:rPr>
              <a:t>Data Class</a:t>
            </a:r>
            <a:endParaRPr>
              <a:solidFill>
                <a:srgbClr val="333333"/>
              </a:solidFill>
            </a:endParaRPr>
          </a:p>
          <a:p>
            <a:pPr algn="l" defTabSz="642937">
              <a:defRPr sz="4000">
                <a:solidFill>
                  <a:srgbClr val="070707"/>
                </a:solidFill>
                <a:latin typeface="Georgia"/>
                <a:ea typeface="Georgia"/>
                <a:cs typeface="Georgia"/>
                <a:sym typeface="Georgia"/>
              </a:defRPr>
            </a:pPr>
            <a:r>
              <a:rPr u="sng">
                <a:hlinkClick r:id="rId24" invalidUrl="" action="" tgtFrame="" tooltip="" history="1" highlightClick="0" endSnd="0"/>
              </a:rPr>
              <a:t>Refused Bequest</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Local” Refactorings"/>
          <p:cNvSpPr txBox="1"/>
          <p:nvPr>
            <p:ph type="title"/>
          </p:nvPr>
        </p:nvSpPr>
        <p:spPr>
          <a:prstGeom prst="rect">
            <a:avLst/>
          </a:prstGeom>
        </p:spPr>
        <p:txBody>
          <a:bodyPr/>
          <a:lstStyle/>
          <a:p>
            <a:pPr/>
            <a:r>
              <a:t>“Local” Refactorings</a:t>
            </a:r>
          </a:p>
        </p:txBody>
      </p:sp>
      <p:sp>
        <p:nvSpPr>
          <p:cNvPr id="238" name="Slide Subtitle"/>
          <p:cNvSpPr txBox="1"/>
          <p:nvPr>
            <p:ph type="body" idx="21"/>
          </p:nvPr>
        </p:nvSpPr>
        <p:spPr>
          <a:prstGeom prst="rect">
            <a:avLst/>
          </a:prstGeom>
        </p:spPr>
        <p:txBody>
          <a:bodyPr/>
          <a:lstStyle/>
          <a:p>
            <a:pPr/>
          </a:p>
        </p:txBody>
      </p:sp>
      <p:sp>
        <p:nvSpPr>
          <p:cNvPr id="239" name="Slide bullet text"/>
          <p:cNvSpPr txBox="1"/>
          <p:nvPr>
            <p:ph type="body" idx="1"/>
          </p:nvPr>
        </p:nvSpPr>
        <p:spPr>
          <a:prstGeom prst="rect">
            <a:avLst/>
          </a:prstGeom>
        </p:spPr>
        <p:txBody>
          <a:bodyPr/>
          <a:lstStyle/>
          <a:p>
            <a:pPr/>
          </a:p>
        </p:txBody>
      </p:sp>
      <p:graphicFrame>
        <p:nvGraphicFramePr>
          <p:cNvPr id="240" name="Table"/>
          <p:cNvGraphicFramePr/>
          <p:nvPr/>
        </p:nvGraphicFramePr>
        <p:xfrm>
          <a:off x="4826000" y="4715480"/>
          <a:ext cx="14732000" cy="8343024"/>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3463200"/>
                <a:gridCol w="11268801"/>
              </a:tblGrid>
              <a:tr h="1002595">
                <a:tc>
                  <a:txBody>
                    <a:bodyPr/>
                    <a:lstStyle/>
                    <a:p>
                      <a:pPr defTabSz="914400"/>
                      <a:r>
                        <a:rPr b="1" sz="3000">
                          <a:latin typeface="Helvetica"/>
                          <a:ea typeface="Helvetica"/>
                          <a:cs typeface="Helvetica"/>
                          <a:sym typeface="Helvetica"/>
                        </a:rPr>
                        <a:t>Rename</a:t>
                      </a:r>
                    </a:p>
                  </a:txBody>
                  <a:tcPr marL="50800" marR="50800" marT="50800" marB="50800" anchor="ctr" anchorCtr="0" horzOverflow="overflow">
                    <a:lnL w="12700">
                      <a:miter lim="400000"/>
                    </a:lnL>
                    <a:lnR w="12700">
                      <a:solidFill>
                        <a:srgbClr val="3797C6"/>
                      </a:solidFill>
                      <a:miter lim="400000"/>
                    </a:lnR>
                    <a:lnT w="12700">
                      <a:miter lim="400000"/>
                    </a:lnT>
                    <a:lnB w="12700">
                      <a:solidFill>
                        <a:srgbClr val="3797C6"/>
                      </a:solidFill>
                      <a:miter lim="400000"/>
                    </a:lnB>
                    <a:solidFill>
                      <a:srgbClr val="EBEBEB"/>
                    </a:solidFill>
                  </a:tcPr>
                </a:tc>
                <a:tc>
                  <a:txBody>
                    <a:bodyPr/>
                    <a:lstStyle/>
                    <a:p>
                      <a:pPr algn="l"/>
                      <a:r>
                        <a:rPr sz="2000">
                          <a:latin typeface="Helvetica"/>
                          <a:ea typeface="Helvetica"/>
                          <a:cs typeface="Helvetica"/>
                          <a:sym typeface="Helvetica"/>
                        </a:rPr>
                        <a:t>rename variables, fields methods, classes, packages
provide better intuition for the renamed element’s purpose</a:t>
                      </a:r>
                    </a:p>
                  </a:txBody>
                  <a:tcPr marL="50800" marR="50800" marT="50800" marB="50800" anchor="ctr" anchorCtr="0" horzOverflow="overflow">
                    <a:lnL w="12700">
                      <a:solidFill>
                        <a:srgbClr val="3797C6"/>
                      </a:solidFill>
                      <a:miter lim="400000"/>
                    </a:lnL>
                    <a:lnR w="12700">
                      <a:miter lim="400000"/>
                    </a:lnR>
                    <a:lnT w="12700">
                      <a:miter lim="400000"/>
                    </a:lnT>
                    <a:lnB w="12700">
                      <a:solidFill>
                        <a:srgbClr val="3797C6"/>
                      </a:solidFill>
                      <a:miter lim="400000"/>
                    </a:lnB>
                    <a:solidFill>
                      <a:srgbClr val="EBEBEB"/>
                    </a:solidFill>
                  </a:tcPr>
                </a:tc>
              </a:tr>
              <a:tr h="1432278">
                <a:tc>
                  <a:txBody>
                    <a:bodyPr/>
                    <a:lstStyle/>
                    <a:p>
                      <a:pPr defTabSz="914400"/>
                      <a:r>
                        <a:rPr b="1" sz="3000">
                          <a:latin typeface="Helvetica"/>
                          <a:ea typeface="Helvetica"/>
                          <a:cs typeface="Helvetica"/>
                          <a:sym typeface="Helvetica"/>
                        </a:rPr>
                        <a:t>Extract Method</a:t>
                      </a:r>
                    </a:p>
                  </a:txBody>
                  <a:tcPr marL="50800" marR="50800" marT="50800" marB="50800" anchor="ctr" anchorCtr="0"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a:r>
                        <a:rPr sz="2000">
                          <a:latin typeface="Helvetica"/>
                          <a:ea typeface="Helvetica"/>
                          <a:cs typeface="Helvetica"/>
                          <a:sym typeface="Helvetica"/>
                        </a:rPr>
                        <a:t>extract statements into a new method
enables reuse; avoid cut-and-paste programming
improve readability</a:t>
                      </a:r>
                    </a:p>
                  </a:txBody>
                  <a:tcPr marL="50800" marR="50800" marT="50800" marB="50800" anchor="ctr" anchorCtr="0"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tr>
              <a:tr h="1002595">
                <a:tc>
                  <a:txBody>
                    <a:bodyPr/>
                    <a:lstStyle/>
                    <a:p>
                      <a:pPr defTabSz="914400"/>
                      <a:r>
                        <a:rPr b="1" sz="3000">
                          <a:latin typeface="Helvetica"/>
                          <a:ea typeface="Helvetica"/>
                          <a:cs typeface="Helvetica"/>
                          <a:sym typeface="Helvetica"/>
                        </a:rPr>
                        <a:t>Inline Method</a:t>
                      </a:r>
                    </a:p>
                  </a:txBody>
                  <a:tcPr marL="50800" marR="50800" marT="50800" marB="50800" anchor="ctr" anchorCtr="0"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a:r>
                        <a:rPr sz="2000">
                          <a:latin typeface="Helvetica"/>
                          <a:ea typeface="Helvetica"/>
                          <a:cs typeface="Helvetica"/>
                          <a:sym typeface="Helvetica"/>
                        </a:rPr>
                        <a:t>replace a method call with the method’s body
often useful as intermediate step </a:t>
                      </a:r>
                    </a:p>
                  </a:txBody>
                  <a:tcPr marL="50800" marR="50800" marT="50800" marB="50800" anchor="ctr" anchorCtr="0"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tr>
              <a:tr h="608718">
                <a:tc>
                  <a:txBody>
                    <a:bodyPr/>
                    <a:lstStyle/>
                    <a:p>
                      <a:pPr defTabSz="914400"/>
                      <a:r>
                        <a:rPr b="1" sz="3000">
                          <a:latin typeface="Helvetica"/>
                          <a:ea typeface="Helvetica"/>
                          <a:cs typeface="Helvetica"/>
                          <a:sym typeface="Helvetica"/>
                        </a:rPr>
                        <a:t>Extract Local</a:t>
                      </a:r>
                    </a:p>
                  </a:txBody>
                  <a:tcPr marL="50800" marR="50800" marT="50800" marB="50800" anchor="ctr" anchorCtr="0"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a:r>
                        <a:rPr sz="2000">
                          <a:latin typeface="Helvetica"/>
                          <a:ea typeface="Helvetica"/>
                          <a:cs typeface="Helvetica"/>
                          <a:sym typeface="Helvetica"/>
                        </a:rPr>
                        <a:t>introduce a new local variable for a designated expression</a:t>
                      </a:r>
                    </a:p>
                  </a:txBody>
                  <a:tcPr marL="50800" marR="50800" marT="50800" marB="50800" anchor="ctr" anchorCtr="0"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tr>
              <a:tr h="608718">
                <a:tc>
                  <a:txBody>
                    <a:bodyPr/>
                    <a:lstStyle/>
                    <a:p>
                      <a:pPr defTabSz="914400"/>
                      <a:r>
                        <a:rPr b="1" sz="3000">
                          <a:latin typeface="Helvetica"/>
                          <a:ea typeface="Helvetica"/>
                          <a:cs typeface="Helvetica"/>
                          <a:sym typeface="Helvetica"/>
                        </a:rPr>
                        <a:t>Inline Local</a:t>
                      </a:r>
                    </a:p>
                  </a:txBody>
                  <a:tcPr marL="50800" marR="50800" marT="50800" marB="50800" anchor="ctr" anchorCtr="0"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a:r>
                        <a:rPr sz="2000">
                          <a:latin typeface="Helvetica"/>
                          <a:ea typeface="Helvetica"/>
                          <a:cs typeface="Helvetica"/>
                          <a:sym typeface="Helvetica"/>
                        </a:rPr>
                        <a:t>replace a local variable with the expression that defines its value</a:t>
                      </a:r>
                    </a:p>
                  </a:txBody>
                  <a:tcPr marL="50800" marR="50800" marT="50800" marB="50800" anchor="ctr" anchorCtr="0"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tr>
              <a:tr h="1074209">
                <a:tc>
                  <a:txBody>
                    <a:bodyPr/>
                    <a:lstStyle/>
                    <a:p>
                      <a:pPr defTabSz="914400"/>
                      <a:r>
                        <a:rPr b="1" sz="3000">
                          <a:latin typeface="Helvetica"/>
                          <a:ea typeface="Helvetica"/>
                          <a:cs typeface="Helvetica"/>
                          <a:sym typeface="Helvetica"/>
                        </a:rPr>
                        <a:t>Change Method Signature</a:t>
                      </a:r>
                    </a:p>
                  </a:txBody>
                  <a:tcPr marL="50800" marR="50800" marT="50800" marB="50800" anchor="ctr" anchorCtr="0"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r>
                        <a:rPr sz="2800">
                          <a:latin typeface="Helvetica"/>
                          <a:ea typeface="Helvetica"/>
                          <a:cs typeface="Helvetica"/>
                          <a:sym typeface="Helvetica"/>
                        </a:rPr>
                        <a:t>reorder a method’s parameters</a:t>
                      </a:r>
                    </a:p>
                  </a:txBody>
                  <a:tcPr marL="50800" marR="50800" marT="50800" marB="50800" anchor="ctr" anchorCtr="0"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tr>
              <a:tr h="1074209">
                <a:tc>
                  <a:txBody>
                    <a:bodyPr/>
                    <a:lstStyle/>
                    <a:p>
                      <a:pPr defTabSz="914400"/>
                      <a:r>
                        <a:rPr b="1" sz="3000">
                          <a:latin typeface="Helvetica"/>
                          <a:ea typeface="Helvetica"/>
                          <a:cs typeface="Helvetica"/>
                          <a:sym typeface="Helvetica"/>
                        </a:rPr>
                        <a:t>Encapsulate Field</a:t>
                      </a:r>
                    </a:p>
                  </a:txBody>
                  <a:tcPr marL="50800" marR="50800" marT="50800" marB="50800" anchor="ctr" anchorCtr="0"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r>
                        <a:rPr sz="2800">
                          <a:latin typeface="Helvetica"/>
                          <a:ea typeface="Helvetica"/>
                          <a:cs typeface="Helvetica"/>
                          <a:sym typeface="Helvetica"/>
                        </a:rPr>
                        <a:t>introduce getter/setter methods</a:t>
                      </a:r>
                    </a:p>
                  </a:txBody>
                  <a:tcPr marL="50800" marR="50800" marT="50800" marB="50800" anchor="ctr" anchorCtr="0"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tr>
              <a:tr h="1539699">
                <a:tc>
                  <a:txBody>
                    <a:bodyPr/>
                    <a:lstStyle/>
                    <a:p>
                      <a:pPr defTabSz="914400"/>
                      <a:r>
                        <a:rPr b="1" sz="3000">
                          <a:latin typeface="Helvetica"/>
                          <a:ea typeface="Helvetica"/>
                          <a:cs typeface="Helvetica"/>
                          <a:sym typeface="Helvetica"/>
                        </a:rPr>
                        <a:t>Convert Local Variable to Field</a:t>
                      </a:r>
                    </a:p>
                  </a:txBody>
                  <a:tcPr marL="50800" marR="50800" marT="50800" marB="50800" anchor="ctr" anchorCtr="0" horzOverflow="overflow">
                    <a:lnL w="12700">
                      <a:miter lim="400000"/>
                    </a:lnL>
                    <a:lnR w="12700">
                      <a:solidFill>
                        <a:srgbClr val="3797C6"/>
                      </a:solidFill>
                      <a:miter lim="400000"/>
                    </a:lnR>
                    <a:lnT w="12700">
                      <a:solidFill>
                        <a:srgbClr val="3797C6"/>
                      </a:solidFill>
                      <a:miter lim="400000"/>
                    </a:lnT>
                    <a:lnB w="12700">
                      <a:miter lim="400000"/>
                    </a:lnB>
                    <a:solidFill>
                      <a:srgbClr val="EBEBEB"/>
                    </a:solidFill>
                  </a:tcPr>
                </a:tc>
                <a:tc>
                  <a:txBody>
                    <a:bodyPr/>
                    <a:lstStyle/>
                    <a:p>
                      <a:pPr algn="l" defTabSz="914400"/>
                      <a:r>
                        <a:rPr sz="2800">
                          <a:latin typeface="Helvetica"/>
                          <a:ea typeface="Helvetica"/>
                          <a:cs typeface="Helvetica"/>
                          <a:sym typeface="Helvetica"/>
                        </a:rPr>
                        <a:t>convert local variable to field
sometimes useful to enable application of Extract Method </a:t>
                      </a:r>
                    </a:p>
                  </a:txBody>
                  <a:tcPr marL="50800" marR="50800" marT="50800" marB="50800" anchor="ctr" anchorCtr="0" horzOverflow="overflow">
                    <a:lnL w="12700">
                      <a:solidFill>
                        <a:srgbClr val="3797C6"/>
                      </a:solidFill>
                      <a:miter lim="400000"/>
                    </a:lnL>
                    <a:lnR w="12700">
                      <a:miter lim="400000"/>
                    </a:lnR>
                    <a:lnT w="12700">
                      <a:solidFill>
                        <a:srgbClr val="3797C6"/>
                      </a:solidFill>
                      <a:miter lim="400000"/>
                    </a:lnT>
                    <a:lnB w="12700">
                      <a:miter lim="400000"/>
                    </a:lnB>
                    <a:solidFill>
                      <a:srgbClr val="EBEBEB"/>
                    </a:solidFill>
                  </a:tcPr>
                </a:tc>
              </a:tr>
            </a:tbl>
          </a:graphicData>
        </a:graphic>
      </p:graphicFrame>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Type-Related Refactorings"/>
          <p:cNvSpPr txBox="1"/>
          <p:nvPr>
            <p:ph type="title"/>
          </p:nvPr>
        </p:nvSpPr>
        <p:spPr>
          <a:prstGeom prst="rect">
            <a:avLst/>
          </a:prstGeom>
        </p:spPr>
        <p:txBody>
          <a:bodyPr/>
          <a:lstStyle/>
          <a:p>
            <a:pPr/>
            <a:r>
              <a:t>Type-Related Refactorings</a:t>
            </a:r>
          </a:p>
        </p:txBody>
      </p:sp>
      <p:sp>
        <p:nvSpPr>
          <p:cNvPr id="245" name="Slide Subtitle"/>
          <p:cNvSpPr txBox="1"/>
          <p:nvPr>
            <p:ph type="body" idx="21"/>
          </p:nvPr>
        </p:nvSpPr>
        <p:spPr>
          <a:prstGeom prst="rect">
            <a:avLst/>
          </a:prstGeom>
        </p:spPr>
        <p:txBody>
          <a:bodyPr/>
          <a:lstStyle/>
          <a:p>
            <a:pPr/>
          </a:p>
        </p:txBody>
      </p:sp>
      <p:graphicFrame>
        <p:nvGraphicFramePr>
          <p:cNvPr id="246" name="Table"/>
          <p:cNvGraphicFramePr/>
          <p:nvPr/>
        </p:nvGraphicFramePr>
        <p:xfrm>
          <a:off x="4163458" y="5849408"/>
          <a:ext cx="16057084" cy="5054204"/>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6891373"/>
                <a:gridCol w="9165710"/>
              </a:tblGrid>
              <a:tr h="1259086">
                <a:tc>
                  <a:txBody>
                    <a:bodyPr/>
                    <a:lstStyle/>
                    <a:p>
                      <a:pPr lvl="1" indent="0" algn="l" defTabSz="685821">
                        <a:lnSpc>
                          <a:spcPct val="104000"/>
                        </a:lnSpc>
                        <a:spcBef>
                          <a:spcPts val="500"/>
                        </a:spcBef>
                        <a:buClr>
                          <a:srgbClr val="000000"/>
                        </a:buClr>
                        <a:buFont typeface="Wingdings"/>
                        <a:defRPr b="1" sz="3200">
                          <a:solidFill>
                            <a:srgbClr val="615445"/>
                          </a:solidFill>
                          <a:latin typeface="Helvetica"/>
                          <a:ea typeface="Helvetica"/>
                          <a:cs typeface="Helvetica"/>
                          <a:sym typeface="Helvetica"/>
                        </a:defRPr>
                      </a:pPr>
                      <a:r>
                        <a:t>Generalize Declared Type</a:t>
                      </a:r>
                    </a:p>
                  </a:txBody>
                  <a:tcPr marL="50800" marR="50800" marT="50800" marB="50800" anchor="ctr" anchorCtr="0" horzOverflow="overflow">
                    <a:lnL w="12700">
                      <a:miter lim="400000"/>
                    </a:lnL>
                    <a:lnR w="12700">
                      <a:solidFill>
                        <a:srgbClr val="3797C6"/>
                      </a:solidFill>
                      <a:miter lim="400000"/>
                    </a:lnR>
                    <a:lnT w="12700">
                      <a:miter lim="400000"/>
                    </a:lnT>
                    <a:lnB w="12700">
                      <a:solidFill>
                        <a:srgbClr val="3797C6"/>
                      </a:solidFill>
                      <a:miter lim="400000"/>
                    </a:lnB>
                    <a:solidFill>
                      <a:srgbClr val="929000">
                        <a:alpha val="43803"/>
                      </a:srgbClr>
                    </a:solidFill>
                  </a:tcPr>
                </a:tc>
                <a:tc>
                  <a:txBody>
                    <a:bodyPr/>
                    <a:lstStyle/>
                    <a:p>
                      <a:pPr defTabSz="914400"/>
                      <a:r>
                        <a:rPr sz="3200">
                          <a:latin typeface="Helvetica Light"/>
                          <a:ea typeface="Helvetica Light"/>
                          <a:cs typeface="Helvetica Light"/>
                          <a:sym typeface="Helvetica Light"/>
                        </a:rPr>
                        <a:t>replace the type of a declaration with a more general type </a:t>
                      </a:r>
                    </a:p>
                  </a:txBody>
                  <a:tcPr marL="50800" marR="50800" marT="50800" marB="50800" anchor="ctr" anchorCtr="0" horzOverflow="overflow">
                    <a:lnL w="12700">
                      <a:solidFill>
                        <a:srgbClr val="3797C6"/>
                      </a:solidFill>
                      <a:miter lim="400000"/>
                    </a:lnL>
                    <a:lnR w="12700">
                      <a:miter lim="400000"/>
                    </a:lnR>
                    <a:lnT w="12700">
                      <a:miter lim="400000"/>
                    </a:lnT>
                    <a:lnB w="12700">
                      <a:solidFill>
                        <a:srgbClr val="3797C6"/>
                      </a:solidFill>
                      <a:miter lim="400000"/>
                    </a:lnB>
                    <a:solidFill>
                      <a:srgbClr val="929000">
                        <a:alpha val="43803"/>
                      </a:srgbClr>
                    </a:solidFill>
                  </a:tcPr>
                </a:tc>
              </a:tr>
              <a:tr h="1268015">
                <a:tc>
                  <a:txBody>
                    <a:bodyPr/>
                    <a:lstStyle/>
                    <a:p>
                      <a:pPr lvl="1" indent="228600" algn="l" defTabSz="685821">
                        <a:lnSpc>
                          <a:spcPct val="104000"/>
                        </a:lnSpc>
                        <a:spcBef>
                          <a:spcPts val="500"/>
                        </a:spcBef>
                        <a:defRPr b="1" sz="3200">
                          <a:solidFill>
                            <a:srgbClr val="615445"/>
                          </a:solidFill>
                          <a:latin typeface="Helvetica"/>
                          <a:ea typeface="Helvetica"/>
                          <a:cs typeface="Helvetica"/>
                          <a:sym typeface="Helvetica"/>
                        </a:defRPr>
                      </a:pPr>
                      <a:r>
                        <a:t>Extract Interface</a:t>
                      </a:r>
                    </a:p>
                  </a:txBody>
                  <a:tcPr marL="50800" marR="50800" marT="50800" marB="50800" anchor="ctr" anchorCtr="0"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r>
                        <a:rPr sz="3200">
                          <a:latin typeface="Helvetica Light"/>
                          <a:ea typeface="Helvetica Light"/>
                          <a:cs typeface="Helvetica Light"/>
                          <a:sym typeface="Helvetica Light"/>
                        </a:rPr>
                        <a:t>create a new interface, and update declarations to use it where possible</a:t>
                      </a:r>
                    </a:p>
                  </a:txBody>
                  <a:tcPr marL="50800" marR="50800" marT="50800" marB="50800" anchor="ctr" anchorCtr="0"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tr>
              <a:tr h="1268015">
                <a:tc>
                  <a:txBody>
                    <a:bodyPr/>
                    <a:lstStyle/>
                    <a:p>
                      <a:pPr lvl="1" indent="0" algn="l" defTabSz="685821">
                        <a:lnSpc>
                          <a:spcPct val="104000"/>
                        </a:lnSpc>
                        <a:spcBef>
                          <a:spcPts val="500"/>
                        </a:spcBef>
                        <a:buClr>
                          <a:srgbClr val="000000"/>
                        </a:buClr>
                        <a:buFont typeface="Wingdings"/>
                        <a:defRPr b="1" sz="3200">
                          <a:solidFill>
                            <a:srgbClr val="615445"/>
                          </a:solidFill>
                          <a:latin typeface="Helvetica"/>
                          <a:ea typeface="Helvetica"/>
                          <a:cs typeface="Helvetica"/>
                          <a:sym typeface="Helvetica"/>
                        </a:defRPr>
                      </a:pPr>
                      <a:r>
                        <a:t>Pull Up Members</a:t>
                      </a:r>
                    </a:p>
                  </a:txBody>
                  <a:tcPr marL="50800" marR="50800" marT="50800" marB="50800" anchor="ctr" anchorCtr="0"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r>
                        <a:rPr sz="3200">
                          <a:latin typeface="Helvetica Light"/>
                          <a:ea typeface="Helvetica Light"/>
                          <a:cs typeface="Helvetica Light"/>
                          <a:sym typeface="Helvetica Light"/>
                        </a:rPr>
                        <a:t>move methods and fields to a superclass</a:t>
                      </a:r>
                    </a:p>
                  </a:txBody>
                  <a:tcPr marL="50800" marR="50800" marT="50800" marB="50800" anchor="ctr" anchorCtr="0"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tr>
              <a:tr h="1259086">
                <a:tc>
                  <a:txBody>
                    <a:bodyPr/>
                    <a:lstStyle/>
                    <a:p>
                      <a:pPr lvl="1" indent="0" algn="l" defTabSz="685821">
                        <a:lnSpc>
                          <a:spcPct val="104000"/>
                        </a:lnSpc>
                        <a:spcBef>
                          <a:spcPts val="500"/>
                        </a:spcBef>
                        <a:buClr>
                          <a:srgbClr val="000000"/>
                        </a:buClr>
                        <a:buFont typeface="Wingdings"/>
                        <a:defRPr b="1" sz="3200">
                          <a:solidFill>
                            <a:srgbClr val="615445"/>
                          </a:solidFill>
                          <a:latin typeface="Helvetica"/>
                          <a:ea typeface="Helvetica"/>
                          <a:cs typeface="Helvetica"/>
                          <a:sym typeface="Helvetica"/>
                        </a:defRPr>
                      </a:pPr>
                      <a:r>
                        <a:t>Infer Generic Type Arguments</a:t>
                      </a:r>
                    </a:p>
                  </a:txBody>
                  <a:tcPr marL="50800" marR="50800" marT="50800" marB="50800" anchor="ctr" anchorCtr="0" horzOverflow="overflow">
                    <a:lnL w="12700">
                      <a:miter lim="400000"/>
                    </a:lnL>
                    <a:lnR w="12700">
                      <a:solidFill>
                        <a:srgbClr val="3797C6"/>
                      </a:solidFill>
                      <a:miter lim="400000"/>
                    </a:lnR>
                    <a:lnT w="12700">
                      <a:solidFill>
                        <a:srgbClr val="3797C6"/>
                      </a:solidFill>
                      <a:miter lim="400000"/>
                    </a:lnT>
                    <a:lnB w="12700">
                      <a:miter lim="400000"/>
                    </a:lnB>
                    <a:solidFill>
                      <a:srgbClr val="929000">
                        <a:alpha val="43803"/>
                      </a:srgbClr>
                    </a:solidFill>
                  </a:tcPr>
                </a:tc>
                <a:tc>
                  <a:txBody>
                    <a:bodyPr/>
                    <a:lstStyle/>
                    <a:p>
                      <a:pPr defTabSz="914400"/>
                      <a:r>
                        <a:rPr sz="3200">
                          <a:latin typeface="Helvetica Light"/>
                          <a:ea typeface="Helvetica Light"/>
                          <a:cs typeface="Helvetica Light"/>
                          <a:sym typeface="Helvetica Light"/>
                        </a:rPr>
                        <a:t>infer type arguments for “raw” uses of generic types</a:t>
                      </a:r>
                    </a:p>
                  </a:txBody>
                  <a:tcPr marL="50800" marR="50800" marT="50800" marB="50800" anchor="ctr" anchorCtr="0" horzOverflow="overflow">
                    <a:lnL w="12700">
                      <a:solidFill>
                        <a:srgbClr val="3797C6"/>
                      </a:solidFill>
                      <a:miter lim="400000"/>
                    </a:lnL>
                    <a:lnR w="12700">
                      <a:miter lim="400000"/>
                    </a:lnR>
                    <a:lnT w="12700">
                      <a:solidFill>
                        <a:srgbClr val="3797C6"/>
                      </a:solidFill>
                      <a:miter lim="400000"/>
                    </a:lnT>
                    <a:lnB w="12700">
                      <a:miter lim="400000"/>
                    </a:lnB>
                    <a:solidFill>
                      <a:srgbClr val="929000">
                        <a:alpha val="43803"/>
                      </a:srgbClr>
                    </a:solidFill>
                  </a:tcPr>
                </a:tc>
              </a:tr>
            </a:tbl>
          </a:graphicData>
        </a:graphic>
      </p:graphicFrame>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Automated Refactorings in VSC"/>
          <p:cNvSpPr txBox="1"/>
          <p:nvPr>
            <p:ph type="title"/>
          </p:nvPr>
        </p:nvSpPr>
        <p:spPr>
          <a:prstGeom prst="rect">
            <a:avLst/>
          </a:prstGeom>
        </p:spPr>
        <p:txBody>
          <a:bodyPr/>
          <a:lstStyle/>
          <a:p>
            <a:pPr/>
            <a:r>
              <a:t>Automated Refactorings in VSC</a:t>
            </a:r>
          </a:p>
        </p:txBody>
      </p:sp>
      <p:sp>
        <p:nvSpPr>
          <p:cNvPr id="251" name="Slide Subtitle"/>
          <p:cNvSpPr txBox="1"/>
          <p:nvPr>
            <p:ph type="body" idx="21"/>
          </p:nvPr>
        </p:nvSpPr>
        <p:spPr>
          <a:prstGeom prst="rect">
            <a:avLst/>
          </a:prstGeom>
        </p:spPr>
        <p:txBody>
          <a:bodyPr/>
          <a:lstStyle/>
          <a:p>
            <a:pPr/>
          </a:p>
        </p:txBody>
      </p:sp>
      <p:sp>
        <p:nvSpPr>
          <p:cNvPr id="252" name="Slide bullet text"/>
          <p:cNvSpPr txBox="1"/>
          <p:nvPr>
            <p:ph type="body" idx="1"/>
          </p:nvPr>
        </p:nvSpPr>
        <p:spPr>
          <a:prstGeom prst="rect">
            <a:avLst/>
          </a:prstGeom>
        </p:spPr>
        <p:txBody>
          <a:bodyPr/>
          <a:lstStyle/>
          <a:p>
            <a:pPr/>
          </a:p>
        </p:txBody>
      </p:sp>
      <p:pic>
        <p:nvPicPr>
          <p:cNvPr id="253" name="Image" descr="Image"/>
          <p:cNvPicPr>
            <a:picLocks noChangeAspect="1"/>
          </p:cNvPicPr>
          <p:nvPr/>
        </p:nvPicPr>
        <p:blipFill>
          <a:blip r:embed="rId2">
            <a:extLst/>
          </a:blip>
          <a:stretch>
            <a:fillRect/>
          </a:stretch>
        </p:blipFill>
        <p:spPr>
          <a:xfrm>
            <a:off x="8209359" y="4554140"/>
            <a:ext cx="7965282" cy="6518673"/>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Refactoring Risks"/>
          <p:cNvSpPr txBox="1"/>
          <p:nvPr>
            <p:ph type="title"/>
          </p:nvPr>
        </p:nvSpPr>
        <p:spPr>
          <a:prstGeom prst="rect">
            <a:avLst/>
          </a:prstGeom>
        </p:spPr>
        <p:txBody>
          <a:bodyPr/>
          <a:lstStyle/>
          <a:p>
            <a:pPr/>
            <a:r>
              <a:t>Refactoring Risks</a:t>
            </a:r>
          </a:p>
        </p:txBody>
      </p:sp>
      <p:sp>
        <p:nvSpPr>
          <p:cNvPr id="256" name="Slide Subtitle"/>
          <p:cNvSpPr txBox="1"/>
          <p:nvPr>
            <p:ph type="body" idx="21"/>
          </p:nvPr>
        </p:nvSpPr>
        <p:spPr>
          <a:prstGeom prst="rect">
            <a:avLst/>
          </a:prstGeom>
        </p:spPr>
        <p:txBody>
          <a:bodyPr/>
          <a:lstStyle/>
          <a:p>
            <a:pPr/>
          </a:p>
        </p:txBody>
      </p:sp>
      <p:sp>
        <p:nvSpPr>
          <p:cNvPr id="257" name="Developer time is valuable: is this the best use of time today?…"/>
          <p:cNvSpPr txBox="1"/>
          <p:nvPr>
            <p:ph type="body" idx="1"/>
          </p:nvPr>
        </p:nvSpPr>
        <p:spPr>
          <a:prstGeom prst="rect">
            <a:avLst/>
          </a:prstGeom>
        </p:spPr>
        <p:txBody>
          <a:bodyPr/>
          <a:lstStyle/>
          <a:p>
            <a:pPr/>
            <a:r>
              <a:t>Developer time is valuable: is this the best use of time </a:t>
            </a:r>
            <a:r>
              <a:rPr i="1"/>
              <a:t>today</a:t>
            </a:r>
            <a:r>
              <a:t>?</a:t>
            </a:r>
          </a:p>
          <a:p>
            <a:pPr/>
            <a:r>
              <a:t>Despite best intentions, may not be safe</a:t>
            </a:r>
          </a:p>
          <a:p>
            <a:pPr/>
            <a:r>
              <a:t>Potential for version control conflicts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Technical Debt"/>
          <p:cNvSpPr txBox="1"/>
          <p:nvPr>
            <p:ph type="title"/>
          </p:nvPr>
        </p:nvSpPr>
        <p:spPr>
          <a:prstGeom prst="rect">
            <a:avLst/>
          </a:prstGeom>
        </p:spPr>
        <p:txBody>
          <a:bodyPr/>
          <a:lstStyle/>
          <a:p>
            <a:pPr/>
            <a:r>
              <a:t>Technical Debt</a:t>
            </a:r>
          </a:p>
        </p:txBody>
      </p:sp>
      <p:sp>
        <p:nvSpPr>
          <p:cNvPr id="262" name="Slide Subtitle"/>
          <p:cNvSpPr txBox="1"/>
          <p:nvPr>
            <p:ph type="body" idx="21"/>
          </p:nvPr>
        </p:nvSpPr>
        <p:spPr>
          <a:prstGeom prst="rect">
            <a:avLst/>
          </a:prstGeom>
        </p:spPr>
        <p:txBody>
          <a:bodyPr/>
          <a:lstStyle/>
          <a:p>
            <a:pPr/>
          </a:p>
        </p:txBody>
      </p:sp>
      <p:pic>
        <p:nvPicPr>
          <p:cNvPr id="263" name="Image" descr="Image"/>
          <p:cNvPicPr>
            <a:picLocks noChangeAspect="1"/>
          </p:cNvPicPr>
          <p:nvPr/>
        </p:nvPicPr>
        <p:blipFill>
          <a:blip r:embed="rId3">
            <a:extLst/>
          </a:blip>
          <a:stretch>
            <a:fillRect/>
          </a:stretch>
        </p:blipFill>
        <p:spPr>
          <a:xfrm>
            <a:off x="4438650" y="3739339"/>
            <a:ext cx="15506700" cy="7988301"/>
          </a:xfrm>
          <a:prstGeom prst="rect">
            <a:avLst/>
          </a:prstGeom>
          <a:ln w="12700">
            <a:miter lim="400000"/>
          </a:ln>
        </p:spPr>
      </p:pic>
      <p:sp>
        <p:nvSpPr>
          <p:cNvPr id="264" name="Figures: “Software Engineering at Google: Lessons Learned from Programming Over Time,” Wright, Winters and Manshreck, 2020 (O’Reilly)"/>
          <p:cNvSpPr txBox="1"/>
          <p:nvPr/>
        </p:nvSpPr>
        <p:spPr>
          <a:xfrm>
            <a:off x="3461003" y="12795100"/>
            <a:ext cx="17461993"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2438339">
              <a:defRPr sz="2200"/>
            </a:lvl1pPr>
          </a:lstStyle>
          <a:p>
            <a:pPr/>
            <a:r>
              <a:t>Figures: “Software Engineering at Google: Lessons Learned from Programming Over Time,” Wright, Winters and Manshreck, 2020 (O’Reilly)</a:t>
            </a:r>
          </a:p>
        </p:txBody>
      </p:sp>
      <p:sp>
        <p:nvSpPr>
          <p:cNvPr id="265" name="Life span and the importance of upgrades"/>
          <p:cNvSpPr txBox="1"/>
          <p:nvPr/>
        </p:nvSpPr>
        <p:spPr>
          <a:xfrm>
            <a:off x="9862607" y="12051820"/>
            <a:ext cx="4658786" cy="41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defRPr i="1" sz="2140">
                <a:solidFill>
                  <a:srgbClr val="333333"/>
                </a:solidFill>
                <a:latin typeface="Times Roman"/>
                <a:ea typeface="Times Roman"/>
                <a:cs typeface="Times Roman"/>
                <a:sym typeface="Times Roman"/>
              </a:defRPr>
            </a:lvl1pPr>
          </a:lstStyle>
          <a:p>
            <a:pPr/>
            <a:r>
              <a:t>Life span and the importance of upgrades</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 name="Web-Based Video Chat Apps"/>
          <p:cNvSpPr txBox="1"/>
          <p:nvPr>
            <p:ph type="title"/>
          </p:nvPr>
        </p:nvSpPr>
        <p:spPr>
          <a:prstGeom prst="rect">
            <a:avLst/>
          </a:prstGeom>
        </p:spPr>
        <p:txBody>
          <a:bodyPr/>
          <a:lstStyle/>
          <a:p>
            <a:pPr/>
            <a:r>
              <a:t>Web-Based Video Chat Apps</a:t>
            </a:r>
          </a:p>
        </p:txBody>
      </p:sp>
      <p:sp>
        <p:nvSpPr>
          <p:cNvPr id="270" name="WebRTC, a standard for:"/>
          <p:cNvSpPr txBox="1"/>
          <p:nvPr>
            <p:ph type="body" idx="21"/>
          </p:nvPr>
        </p:nvSpPr>
        <p:spPr>
          <a:xfrm>
            <a:off x="1206500" y="2597447"/>
            <a:ext cx="21971000" cy="934779"/>
          </a:xfrm>
          <a:prstGeom prst="rect">
            <a:avLst/>
          </a:prstGeom>
          <a:extLst>
            <a:ext uri="{C572A759-6A51-4108-AA02-DFA0A04FC94B}">
              <ma14:wrappingTextBoxFlag xmlns:ma14="http://schemas.microsoft.com/office/mac/drawingml/2011/main" val="1"/>
            </a:ext>
          </a:extLst>
        </p:spPr>
        <p:txBody>
          <a:bodyPr/>
          <a:lstStyle/>
          <a:p>
            <a:pPr/>
            <a:r>
              <a:t>WebRTC, a standard for:</a:t>
            </a:r>
          </a:p>
        </p:txBody>
      </p:sp>
      <p:sp>
        <p:nvSpPr>
          <p:cNvPr id="271" name="Capturing camera + microphone with JS…"/>
          <p:cNvSpPr txBox="1"/>
          <p:nvPr>
            <p:ph type="body" sz="half" idx="1"/>
          </p:nvPr>
        </p:nvSpPr>
        <p:spPr>
          <a:xfrm>
            <a:off x="1206500" y="4248504"/>
            <a:ext cx="14849527" cy="8256012"/>
          </a:xfrm>
          <a:prstGeom prst="rect">
            <a:avLst/>
          </a:prstGeom>
        </p:spPr>
        <p:txBody>
          <a:bodyPr/>
          <a:lstStyle/>
          <a:p>
            <a:pPr/>
            <a:r>
              <a:t>Capturing camera + microphone with JS</a:t>
            </a:r>
          </a:p>
          <a:p>
            <a:pPr/>
            <a:r>
              <a:t>Transporting real-time audio + video between browsers</a:t>
            </a:r>
          </a:p>
          <a:p>
            <a:pPr/>
            <a:r>
              <a:t>Displaying real-time audio + video with JS</a:t>
            </a:r>
          </a:p>
          <a:p>
            <a:pPr/>
            <a:r>
              <a:t>Everything that does video chat in your browser without a plugin (everything now?) uses WebRTC</a:t>
            </a:r>
          </a:p>
        </p:txBody>
      </p:sp>
      <p:pic>
        <p:nvPicPr>
          <p:cNvPr id="272" name="Image" descr="Image"/>
          <p:cNvPicPr>
            <a:picLocks noChangeAspect="1"/>
          </p:cNvPicPr>
          <p:nvPr/>
        </p:nvPicPr>
        <p:blipFill>
          <a:blip r:embed="rId2">
            <a:extLst/>
          </a:blip>
          <a:stretch>
            <a:fillRect/>
          </a:stretch>
        </p:blipFill>
        <p:spPr>
          <a:xfrm>
            <a:off x="16389315" y="3879712"/>
            <a:ext cx="6080239" cy="7501291"/>
          </a:xfrm>
          <a:prstGeom prst="rect">
            <a:avLst/>
          </a:prstGeom>
          <a:ln w="12700">
            <a:miter lim="400000"/>
          </a:ln>
        </p:spPr>
      </p:pic>
      <p:sp>
        <p:nvSpPr>
          <p:cNvPr id="273" name="https://developer.mozilla.org/en-US/docs/Web/API/WebRTC_API"/>
          <p:cNvSpPr txBox="1"/>
          <p:nvPr/>
        </p:nvSpPr>
        <p:spPr>
          <a:xfrm>
            <a:off x="7720126" y="12748052"/>
            <a:ext cx="8943748"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https://developer.mozilla.org/en-US/docs/Web/API/WebRTC_API</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Other WebRTC services you might use"/>
          <p:cNvSpPr txBox="1"/>
          <p:nvPr>
            <p:ph type="title"/>
          </p:nvPr>
        </p:nvSpPr>
        <p:spPr>
          <a:prstGeom prst="rect">
            <a:avLst/>
          </a:prstGeom>
        </p:spPr>
        <p:txBody>
          <a:bodyPr/>
          <a:lstStyle/>
          <a:p>
            <a:pPr/>
            <a:r>
              <a:t>Other WebRTC services you might use</a:t>
            </a:r>
          </a:p>
        </p:txBody>
      </p:sp>
      <p:sp>
        <p:nvSpPr>
          <p:cNvPr id="276" name="Slide Subtitle"/>
          <p:cNvSpPr txBox="1"/>
          <p:nvPr>
            <p:ph type="body" idx="21"/>
          </p:nvPr>
        </p:nvSpPr>
        <p:spPr>
          <a:prstGeom prst="rect">
            <a:avLst/>
          </a:prstGeom>
        </p:spPr>
        <p:txBody>
          <a:bodyPr/>
          <a:lstStyle/>
          <a:p>
            <a:pPr/>
          </a:p>
        </p:txBody>
      </p:sp>
      <p:sp>
        <p:nvSpPr>
          <p:cNvPr id="277" name="Vonage - Like Twilio, but support calls with 1000’s of participants, livestream integrations - https://www.vonage.com/…"/>
          <p:cNvSpPr txBox="1"/>
          <p:nvPr>
            <p:ph type="body" idx="1"/>
          </p:nvPr>
        </p:nvSpPr>
        <p:spPr>
          <a:xfrm>
            <a:off x="1206500" y="3507706"/>
            <a:ext cx="21971000" cy="8256011"/>
          </a:xfrm>
          <a:prstGeom prst="rect">
            <a:avLst/>
          </a:prstGeom>
        </p:spPr>
        <p:txBody>
          <a:bodyPr/>
          <a:lstStyle/>
          <a:p>
            <a:pPr/>
            <a:r>
              <a:t>Vonage - Like Twilio, but support calls with 1000’s of participants, livestream integrations - </a:t>
            </a:r>
            <a:r>
              <a:rPr u="sng">
                <a:hlinkClick r:id="rId2" invalidUrl="" action="" tgtFrame="" tooltip="" history="1" highlightClick="0" endSnd="0"/>
              </a:rPr>
              <a:t>https://www.vonage.com/</a:t>
            </a:r>
          </a:p>
          <a:p>
            <a:pPr/>
            <a:r>
              <a:t>Jitsi - Open source infrastructure for WebRTC, support calls with 1000’s of participants, rich meeting UI </a:t>
            </a:r>
            <a:r>
              <a:rPr u="sng">
                <a:hlinkClick r:id="rId3" invalidUrl="" action="" tgtFrame="" tooltip="" history="1" highlightClick="0" endSnd="0"/>
              </a:rPr>
              <a:t>https://jitsi.org</a:t>
            </a:r>
          </a:p>
        </p:txBody>
      </p:sp>
      <p:pic>
        <p:nvPicPr>
          <p:cNvPr id="278" name="Image" descr="Image"/>
          <p:cNvPicPr>
            <a:picLocks noChangeAspect="1"/>
          </p:cNvPicPr>
          <p:nvPr/>
        </p:nvPicPr>
        <p:blipFill>
          <a:blip r:embed="rId4">
            <a:extLst/>
          </a:blip>
          <a:stretch>
            <a:fillRect/>
          </a:stretch>
        </p:blipFill>
        <p:spPr>
          <a:xfrm>
            <a:off x="5854844" y="7036534"/>
            <a:ext cx="12674312" cy="5811000"/>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Zoom Mechanics"/>
          <p:cNvSpPr txBox="1"/>
          <p:nvPr>
            <p:ph type="title"/>
          </p:nvPr>
        </p:nvSpPr>
        <p:spPr>
          <a:prstGeom prst="rect">
            <a:avLst/>
          </a:prstGeom>
        </p:spPr>
        <p:txBody>
          <a:bodyPr/>
          <a:lstStyle/>
          <a:p>
            <a:pPr/>
            <a:r>
              <a:t>Zoom Mechanics</a:t>
            </a:r>
          </a:p>
        </p:txBody>
      </p:sp>
      <p:sp>
        <p:nvSpPr>
          <p:cNvPr id="167" name="Slide Subtitle"/>
          <p:cNvSpPr txBox="1"/>
          <p:nvPr>
            <p:ph type="body" idx="21"/>
          </p:nvPr>
        </p:nvSpPr>
        <p:spPr>
          <a:prstGeom prst="rect">
            <a:avLst/>
          </a:prstGeom>
        </p:spPr>
        <p:txBody>
          <a:bodyPr/>
          <a:lstStyle/>
          <a:p>
            <a:pPr/>
          </a:p>
        </p:txBody>
      </p:sp>
      <p:sp>
        <p:nvSpPr>
          <p:cNvPr id="168" name="Recording: This meeting is being recorded…"/>
          <p:cNvSpPr txBox="1"/>
          <p:nvPr>
            <p:ph type="body" idx="1"/>
          </p:nvPr>
        </p:nvSpPr>
        <p:spPr>
          <a:prstGeom prst="rect">
            <a:avLst/>
          </a:prstGeom>
        </p:spPr>
        <p:txBody>
          <a:bodyPr/>
          <a:lstStyle/>
          <a:p>
            <a:pPr marL="457200" indent="-457200" defTabSz="1828754">
              <a:spcBef>
                <a:spcPts val="3300"/>
              </a:spcBef>
              <a:defRPr sz="3600"/>
            </a:pPr>
            <a:r>
              <a:t>Recording: This meeting is being recorded</a:t>
            </a:r>
          </a:p>
          <a:p>
            <a:pPr marL="457200" indent="-457200" defTabSz="1828754">
              <a:spcBef>
                <a:spcPts val="3300"/>
              </a:spcBef>
              <a:defRPr sz="3600"/>
            </a:pPr>
            <a:r>
              <a:t>If you feel comfortable having your camera on, please do so! If not: a photo?</a:t>
            </a:r>
          </a:p>
          <a:p>
            <a:pPr marL="457200" indent="-457200" defTabSz="1828754">
              <a:spcBef>
                <a:spcPts val="3300"/>
              </a:spcBef>
              <a:defRPr sz="3600"/>
            </a:pPr>
            <a:r>
              <a:t>I can see the zoom chat while lecturing, slack while you’re in breakout rooms</a:t>
            </a:r>
          </a:p>
          <a:p>
            <a:pPr marL="457200" indent="-457200" defTabSz="1828754">
              <a:spcBef>
                <a:spcPts val="3300"/>
              </a:spcBef>
              <a:defRPr sz="3600"/>
            </a:pPr>
            <a:r>
              <a:t>If you have a question or comment, please either:</a:t>
            </a:r>
          </a:p>
          <a:p>
            <a:pPr lvl="1" marL="914400" indent="-457200" defTabSz="1828754">
              <a:spcBef>
                <a:spcPts val="3300"/>
              </a:spcBef>
              <a:defRPr sz="3600"/>
            </a:pPr>
            <a:r>
              <a:t>“Raise hand” - I will call on you</a:t>
            </a:r>
          </a:p>
          <a:p>
            <a:pPr lvl="1" marL="914400" indent="-457200" defTabSz="1828754">
              <a:spcBef>
                <a:spcPts val="3300"/>
              </a:spcBef>
              <a:defRPr sz="3600"/>
            </a:pPr>
            <a:r>
              <a:t>Write “Q: &lt;my question&gt;” in chat - I will answer</a:t>
            </a:r>
            <a:br/>
            <a:r>
              <a:t>   your question, and might mention your name and ask you</a:t>
            </a:r>
            <a:br/>
            <a:r>
              <a:t>   a follow-up to make sure your question is addressed</a:t>
            </a:r>
          </a:p>
          <a:p>
            <a:pPr lvl="1" marL="914400" indent="-457200" defTabSz="1828754">
              <a:spcBef>
                <a:spcPts val="3300"/>
              </a:spcBef>
              <a:defRPr sz="3600"/>
            </a:pPr>
            <a:r>
              <a:t>Write “SQ: &lt;my question&gt;” in chat - I will answer</a:t>
            </a:r>
            <a:br/>
            <a:r>
              <a:t>   your question, and not mention your name or expect you to</a:t>
            </a:r>
            <a:br/>
            <a:r>
              <a:t>   respond verbally</a:t>
            </a:r>
          </a:p>
        </p:txBody>
      </p:sp>
      <p:pic>
        <p:nvPicPr>
          <p:cNvPr id="169" name="IMG_5632.jpeg" descr="IMG_5632.jpeg"/>
          <p:cNvPicPr>
            <a:picLocks noChangeAspect="1"/>
          </p:cNvPicPr>
          <p:nvPr/>
        </p:nvPicPr>
        <p:blipFill>
          <a:blip r:embed="rId2">
            <a:extLst/>
          </a:blip>
          <a:stretch>
            <a:fillRect/>
          </a:stretch>
        </p:blipFill>
        <p:spPr>
          <a:xfrm>
            <a:off x="16548003" y="8143606"/>
            <a:ext cx="7063663" cy="5297747"/>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Twilio Programmable Video"/>
          <p:cNvSpPr txBox="1"/>
          <p:nvPr>
            <p:ph type="title"/>
          </p:nvPr>
        </p:nvSpPr>
        <p:spPr>
          <a:prstGeom prst="rect">
            <a:avLst/>
          </a:prstGeom>
        </p:spPr>
        <p:txBody>
          <a:bodyPr/>
          <a:lstStyle/>
          <a:p>
            <a:pPr/>
            <a:r>
              <a:t>Twilio Programmable Video</a:t>
            </a:r>
          </a:p>
        </p:txBody>
      </p:sp>
      <p:sp>
        <p:nvSpPr>
          <p:cNvPr id="281" name="Two room “topologies”: P2P + Group"/>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Two room “topologies”: P2P + Group</a:t>
            </a:r>
          </a:p>
        </p:txBody>
      </p:sp>
      <p:pic>
        <p:nvPicPr>
          <p:cNvPr id="282" name="Image" descr="Image"/>
          <p:cNvPicPr>
            <a:picLocks noChangeAspect="1"/>
          </p:cNvPicPr>
          <p:nvPr/>
        </p:nvPicPr>
        <p:blipFill>
          <a:blip r:embed="rId2">
            <a:extLst/>
          </a:blip>
          <a:srcRect l="0" t="3964" r="0" b="0"/>
          <a:stretch>
            <a:fillRect/>
          </a:stretch>
        </p:blipFill>
        <p:spPr>
          <a:xfrm>
            <a:off x="11171352" y="3993947"/>
            <a:ext cx="11155434" cy="9497569"/>
          </a:xfrm>
          <a:prstGeom prst="rect">
            <a:avLst/>
          </a:prstGeom>
          <a:ln w="12700">
            <a:miter lim="400000"/>
          </a:ln>
        </p:spPr>
      </p:pic>
      <p:pic>
        <p:nvPicPr>
          <p:cNvPr id="283" name="Image" descr="Image"/>
          <p:cNvPicPr>
            <a:picLocks noChangeAspect="1"/>
          </p:cNvPicPr>
          <p:nvPr/>
        </p:nvPicPr>
        <p:blipFill>
          <a:blip r:embed="rId3">
            <a:extLst/>
          </a:blip>
          <a:stretch>
            <a:fillRect/>
          </a:stretch>
        </p:blipFill>
        <p:spPr>
          <a:xfrm>
            <a:off x="1241690" y="4109309"/>
            <a:ext cx="9194801" cy="8534401"/>
          </a:xfrm>
          <a:prstGeom prst="rect">
            <a:avLst/>
          </a:prstGeom>
          <a:ln w="12700">
            <a:miter lim="400000"/>
          </a:ln>
        </p:spPr>
      </p:pic>
      <p:sp>
        <p:nvSpPr>
          <p:cNvPr id="284" name="https://www.twilio.com/docs/video/tutorials/understanding-video-rooms"/>
          <p:cNvSpPr txBox="1"/>
          <p:nvPr/>
        </p:nvSpPr>
        <p:spPr>
          <a:xfrm>
            <a:off x="2504404" y="13025123"/>
            <a:ext cx="9946845"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4" invalidUrl="" action="" tgtFrame="" tooltip="" history="1" highlightClick="0" endSnd="0"/>
              </a:defRPr>
            </a:lvl1pPr>
          </a:lstStyle>
          <a:p>
            <a:pPr>
              <a:defRPr u="none"/>
            </a:pPr>
            <a:r>
              <a:rPr u="sng">
                <a:hlinkClick r:id="rId4" invalidUrl="" action="" tgtFrame="" tooltip="" history="1" highlightClick="0" endSnd="0"/>
              </a:rPr>
              <a:t>https://www.twilio.com/docs/video/tutorials/understanding-video-rooms</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Twilio Programmable Video"/>
          <p:cNvSpPr txBox="1"/>
          <p:nvPr>
            <p:ph type="title"/>
          </p:nvPr>
        </p:nvSpPr>
        <p:spPr>
          <a:prstGeom prst="rect">
            <a:avLst/>
          </a:prstGeom>
        </p:spPr>
        <p:txBody>
          <a:bodyPr/>
          <a:lstStyle/>
          <a:p>
            <a:pPr/>
            <a:r>
              <a:t>Twilio Programmable Video</a:t>
            </a:r>
          </a:p>
        </p:txBody>
      </p:sp>
      <p:sp>
        <p:nvSpPr>
          <p:cNvPr id="287" name="Publishers + Subscriber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Publishers + Subscribers</a:t>
            </a:r>
          </a:p>
        </p:txBody>
      </p:sp>
      <p:sp>
        <p:nvSpPr>
          <p:cNvPr id="288" name="Slide bullet text"/>
          <p:cNvSpPr txBox="1"/>
          <p:nvPr>
            <p:ph type="body" idx="1"/>
          </p:nvPr>
        </p:nvSpPr>
        <p:spPr>
          <a:prstGeom prst="rect">
            <a:avLst/>
          </a:prstGeom>
        </p:spPr>
        <p:txBody>
          <a:bodyPr/>
          <a:lstStyle/>
          <a:p>
            <a:pPr/>
          </a:p>
        </p:txBody>
      </p:sp>
      <p:pic>
        <p:nvPicPr>
          <p:cNvPr id="289" name="bw_profile_dominantspeakerpriority.gif" descr="bw_profile_dominantspeakerpriority.gif"/>
          <p:cNvPicPr>
            <a:picLocks noChangeAspect="0"/>
          </p:cNvPicPr>
          <p:nvPr/>
        </p:nvPicPr>
        <p:blipFill>
          <a:blip r:embed="rId2">
            <a:extLst/>
          </a:blip>
          <a:stretch>
            <a:fillRect/>
          </a:stretch>
        </p:blipFill>
        <p:spPr>
          <a:xfrm>
            <a:off x="4031226" y="4579921"/>
            <a:ext cx="16321548" cy="7593178"/>
          </a:xfrm>
          <a:prstGeom prst="rect">
            <a:avLst/>
          </a:prstGeom>
          <a:ln w="12700">
            <a:miter lim="400000"/>
          </a:ln>
        </p:spPr>
      </p:pic>
      <p:sp>
        <p:nvSpPr>
          <p:cNvPr id="290" name="https://www.twilio.com/docs/video/tutorials/using-bandwidth-profile-api"/>
          <p:cNvSpPr txBox="1"/>
          <p:nvPr/>
        </p:nvSpPr>
        <p:spPr>
          <a:xfrm>
            <a:off x="7224521" y="12912882"/>
            <a:ext cx="9934957"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https://www.twilio.com/docs/video/tutorials/using-bandwidth-profile-api</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2" name="Twilio Abstractions"/>
          <p:cNvSpPr txBox="1"/>
          <p:nvPr>
            <p:ph type="title"/>
          </p:nvPr>
        </p:nvSpPr>
        <p:spPr>
          <a:prstGeom prst="rect">
            <a:avLst/>
          </a:prstGeom>
        </p:spPr>
        <p:txBody>
          <a:bodyPr/>
          <a:lstStyle/>
          <a:p>
            <a:pPr/>
            <a:r>
              <a:t>Twilio Abstractions</a:t>
            </a:r>
          </a:p>
        </p:txBody>
      </p:sp>
      <p:sp>
        <p:nvSpPr>
          <p:cNvPr id="293" name="Slide Subtitle"/>
          <p:cNvSpPr txBox="1"/>
          <p:nvPr>
            <p:ph type="body" idx="21"/>
          </p:nvPr>
        </p:nvSpPr>
        <p:spPr>
          <a:prstGeom prst="rect">
            <a:avLst/>
          </a:prstGeom>
        </p:spPr>
        <p:txBody>
          <a:bodyPr/>
          <a:lstStyle/>
          <a:p>
            <a:pPr/>
          </a:p>
        </p:txBody>
      </p:sp>
      <p:sp>
        <p:nvSpPr>
          <p:cNvPr id="294" name="Slide bullet text"/>
          <p:cNvSpPr txBox="1"/>
          <p:nvPr>
            <p:ph type="body" idx="1"/>
          </p:nvPr>
        </p:nvSpPr>
        <p:spPr>
          <a:prstGeom prst="rect">
            <a:avLst/>
          </a:prstGeom>
        </p:spPr>
        <p:txBody>
          <a:bodyPr/>
          <a:lstStyle/>
          <a:p>
            <a:pPr/>
          </a:p>
        </p:txBody>
      </p:sp>
      <p:pic>
        <p:nvPicPr>
          <p:cNvPr id="295" name="rest_rooms_participants_tracks.original.png" descr="rest_rooms_participants_tracks.original.png"/>
          <p:cNvPicPr>
            <a:picLocks noChangeAspect="1"/>
          </p:cNvPicPr>
          <p:nvPr/>
        </p:nvPicPr>
        <p:blipFill>
          <a:blip r:embed="rId2">
            <a:extLst/>
          </a:blip>
          <a:stretch>
            <a:fillRect/>
          </a:stretch>
        </p:blipFill>
        <p:spPr>
          <a:xfrm>
            <a:off x="5803900" y="3030350"/>
            <a:ext cx="12776200" cy="9525001"/>
          </a:xfrm>
          <a:prstGeom prst="rect">
            <a:avLst/>
          </a:prstGeom>
          <a:ln w="12700">
            <a:miter lim="400000"/>
          </a:ln>
        </p:spPr>
      </p:pic>
      <p:sp>
        <p:nvSpPr>
          <p:cNvPr id="296" name="https://www.twilio.com/docs/video/tutorials/understanding-video-rooms-apis"/>
          <p:cNvSpPr txBox="1"/>
          <p:nvPr/>
        </p:nvSpPr>
        <p:spPr>
          <a:xfrm>
            <a:off x="6834682" y="13073038"/>
            <a:ext cx="10714636"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u="sng">
                <a:hlinkClick r:id="rId3" invalidUrl="" action="" tgtFrame="" tooltip="" history="1" highlightClick="0" endSnd="0"/>
              </a:rPr>
              <a:t>https://www.twilio.com/docs/video/tutorials/understanding-video-rooms-apis</a:t>
            </a:r>
            <a:r>
              <a:t> </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Twilio Programmable Video"/>
          <p:cNvSpPr txBox="1"/>
          <p:nvPr>
            <p:ph type="title"/>
          </p:nvPr>
        </p:nvSpPr>
        <p:spPr>
          <a:prstGeom prst="rect">
            <a:avLst/>
          </a:prstGeom>
        </p:spPr>
        <p:txBody>
          <a:bodyPr/>
          <a:lstStyle/>
          <a:p>
            <a:pPr/>
            <a:r>
              <a:t>Twilio Programmable Video</a:t>
            </a:r>
          </a:p>
        </p:txBody>
      </p:sp>
      <p:sp>
        <p:nvSpPr>
          <p:cNvPr id="299" name="Tracks &amp; Subscription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Tracks &amp; Subscriptions</a:t>
            </a:r>
          </a:p>
        </p:txBody>
      </p:sp>
      <p:sp>
        <p:nvSpPr>
          <p:cNvPr id="300" name="Slide bullet text"/>
          <p:cNvSpPr txBox="1"/>
          <p:nvPr>
            <p:ph type="body" idx="1"/>
          </p:nvPr>
        </p:nvSpPr>
        <p:spPr>
          <a:prstGeom prst="rect">
            <a:avLst/>
          </a:prstGeom>
        </p:spPr>
        <p:txBody>
          <a:bodyPr/>
          <a:lstStyle/>
          <a:p>
            <a:pPr/>
          </a:p>
        </p:txBody>
      </p:sp>
      <p:sp>
        <p:nvSpPr>
          <p:cNvPr id="301" name="https://www.twilio.com/docs/video/api/track-subscriptions"/>
          <p:cNvSpPr txBox="1"/>
          <p:nvPr/>
        </p:nvSpPr>
        <p:spPr>
          <a:xfrm>
            <a:off x="8096554" y="12845536"/>
            <a:ext cx="8190892"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u="sng">
                <a:hlinkClick r:id="rId2" invalidUrl="" action="" tgtFrame="" tooltip="" history="1" highlightClick="0" endSnd="0"/>
              </a:rPr>
              <a:t>https://www.twilio.com/docs/video/api/track-subscriptions</a:t>
            </a:r>
            <a:r>
              <a:t> </a:t>
            </a:r>
          </a:p>
        </p:txBody>
      </p:sp>
      <p:pic>
        <p:nvPicPr>
          <p:cNvPr id="302" name="track_subscription_models.gif" descr="track_subscription_models.gif"/>
          <p:cNvPicPr>
            <a:picLocks noChangeAspect="0"/>
          </p:cNvPicPr>
          <p:nvPr/>
        </p:nvPicPr>
        <p:blipFill>
          <a:blip r:embed="rId3">
            <a:extLst/>
          </a:blip>
          <a:stretch>
            <a:fillRect/>
          </a:stretch>
        </p:blipFill>
        <p:spPr>
          <a:xfrm>
            <a:off x="5265456" y="3874256"/>
            <a:ext cx="13853088" cy="9004508"/>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4" name="This work is licensed under a Creative Commons Attribution-ShareAlike license"/>
          <p:cNvSpPr txBox="1"/>
          <p:nvPr>
            <p:ph type="title"/>
          </p:nvPr>
        </p:nvSpPr>
        <p:spPr>
          <a:xfrm>
            <a:off x="1206500" y="1079500"/>
            <a:ext cx="21971000" cy="2055994"/>
          </a:xfrm>
          <a:prstGeom prst="rect">
            <a:avLst/>
          </a:prstGeom>
        </p:spPr>
        <p:txBody>
          <a:bodyPr/>
          <a:lstStyle>
            <a:lvl1pPr algn="ctr" defTabSz="2023821">
              <a:defRPr spc="-141" sz="7054"/>
            </a:lvl1pPr>
          </a:lstStyle>
          <a:p>
            <a:pPr/>
            <a:r>
              <a:t>This work is licensed under a Creative Commons Attribution-ShareAlike license</a:t>
            </a:r>
          </a:p>
        </p:txBody>
      </p:sp>
      <p:sp>
        <p:nvSpPr>
          <p:cNvPr id="305" name="This work is licensed under the Creative Commons Attribution-ShareAlike 4.0 International License. To view a copy of this license, visit http://creativecommons.org/licenses/by-sa/4.0/…"/>
          <p:cNvSpPr txBox="1"/>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invalidUrl="" action="" tgtFrame="" tooltip="" history="1" highlightClick="0" endSnd="0"/>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Today’s Agenda"/>
          <p:cNvSpPr txBox="1"/>
          <p:nvPr>
            <p:ph type="title"/>
          </p:nvPr>
        </p:nvSpPr>
        <p:spPr>
          <a:prstGeom prst="rect">
            <a:avLst/>
          </a:prstGeom>
        </p:spPr>
        <p:txBody>
          <a:bodyPr/>
          <a:lstStyle/>
          <a:p>
            <a:pPr/>
            <a:r>
              <a:t>Today’s Agenda</a:t>
            </a:r>
          </a:p>
        </p:txBody>
      </p:sp>
      <p:sp>
        <p:nvSpPr>
          <p:cNvPr id="172" name="Agenda Subtitle"/>
          <p:cNvSpPr txBox="1"/>
          <p:nvPr>
            <p:ph type="body" idx="21"/>
          </p:nvPr>
        </p:nvSpPr>
        <p:spPr>
          <a:prstGeom prst="rect">
            <a:avLst/>
          </a:prstGeom>
        </p:spPr>
        <p:txBody>
          <a:bodyPr/>
          <a:lstStyle/>
          <a:p>
            <a:pPr/>
          </a:p>
        </p:txBody>
      </p:sp>
      <p:sp>
        <p:nvSpPr>
          <p:cNvPr id="173" name="Administrative:…"/>
          <p:cNvSpPr txBox="1"/>
          <p:nvPr>
            <p:ph type="body" idx="1"/>
          </p:nvPr>
        </p:nvSpPr>
        <p:spPr>
          <a:prstGeom prst="rect">
            <a:avLst/>
          </a:prstGeom>
        </p:spPr>
        <p:txBody>
          <a:bodyPr/>
          <a:lstStyle/>
          <a:p>
            <a:pPr/>
            <a:r>
              <a:t>Administrative:</a:t>
            </a:r>
          </a:p>
          <a:p>
            <a:pPr lvl="1"/>
            <a:r>
              <a:t>Project Plan due tomorrow!</a:t>
            </a:r>
          </a:p>
          <a:p>
            <a:pPr lvl="1"/>
            <a:r>
              <a:t>HW4 due next Friday</a:t>
            </a:r>
          </a:p>
          <a:p>
            <a:pPr/>
            <a:r>
              <a:t>Today’s session:</a:t>
            </a:r>
          </a:p>
          <a:p>
            <a:pPr lvl="1"/>
            <a:r>
              <a:t>Static analysis + refactoring review + discussion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tatic Analysis Review"/>
          <p:cNvSpPr txBox="1"/>
          <p:nvPr>
            <p:ph type="title"/>
          </p:nvPr>
        </p:nvSpPr>
        <p:spPr>
          <a:prstGeom prst="rect">
            <a:avLst/>
          </a:prstGeom>
        </p:spPr>
        <p:txBody>
          <a:bodyPr/>
          <a:lstStyle/>
          <a:p>
            <a:pPr/>
            <a:r>
              <a:t>Static Analysis Review</a:t>
            </a:r>
          </a:p>
        </p:txBody>
      </p:sp>
      <p:sp>
        <p:nvSpPr>
          <p:cNvPr id="178" name="Slide Subtitle"/>
          <p:cNvSpPr txBox="1"/>
          <p:nvPr>
            <p:ph type="body" idx="21"/>
          </p:nvPr>
        </p:nvSpPr>
        <p:spPr>
          <a:prstGeom prst="rect">
            <a:avLst/>
          </a:prstGeom>
        </p:spPr>
        <p:txBody>
          <a:bodyPr/>
          <a:lstStyle/>
          <a:p>
            <a:pPr/>
          </a:p>
        </p:txBody>
      </p:sp>
      <p:sp>
        <p:nvSpPr>
          <p:cNvPr id="179" name="Find likely bugs, but programming practices (eslint + LGTM/codeql)…"/>
          <p:cNvSpPr txBox="1"/>
          <p:nvPr>
            <p:ph type="body" idx="1"/>
          </p:nvPr>
        </p:nvSpPr>
        <p:spPr>
          <a:prstGeom prst="rect">
            <a:avLst/>
          </a:prstGeom>
        </p:spPr>
        <p:txBody>
          <a:bodyPr/>
          <a:lstStyle/>
          <a:p>
            <a:pPr/>
            <a:r>
              <a:t>Find likely bugs, but programming practices (eslint + LGTM/codeql) </a:t>
            </a:r>
          </a:p>
          <a:p>
            <a:pPr/>
            <a:r>
              <a:t>Extremely difficult to </a:t>
            </a:r>
            <a:r>
              <a:rPr i="1"/>
              <a:t>prove</a:t>
            </a:r>
            <a:r>
              <a:t> that programs are correct</a:t>
            </a:r>
          </a:p>
          <a:p>
            <a:pPr/>
            <a:r>
              <a:t>This is an enormous research area</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Refactoring"/>
          <p:cNvSpPr txBox="1"/>
          <p:nvPr>
            <p:ph type="title"/>
          </p:nvPr>
        </p:nvSpPr>
        <p:spPr>
          <a:prstGeom prst="rect">
            <a:avLst/>
          </a:prstGeom>
        </p:spPr>
        <p:txBody>
          <a:bodyPr/>
          <a:lstStyle/>
          <a:p>
            <a:pPr/>
            <a:r>
              <a:t>Refactoring</a:t>
            </a:r>
          </a:p>
        </p:txBody>
      </p:sp>
      <p:sp>
        <p:nvSpPr>
          <p:cNvPr id="182" name="Martin Fowl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Martin Fowler</a:t>
            </a:r>
          </a:p>
        </p:txBody>
      </p:sp>
      <p:sp>
        <p:nvSpPr>
          <p:cNvPr id="183" name="Slide bullet text"/>
          <p:cNvSpPr txBox="1"/>
          <p:nvPr>
            <p:ph type="body" idx="1"/>
          </p:nvPr>
        </p:nvSpPr>
        <p:spPr>
          <a:prstGeom prst="rect">
            <a:avLst/>
          </a:prstGeom>
        </p:spPr>
        <p:txBody>
          <a:bodyPr/>
          <a:lstStyle/>
          <a:p>
            <a:pPr/>
          </a:p>
        </p:txBody>
      </p:sp>
      <p:sp>
        <p:nvSpPr>
          <p:cNvPr id="184" name="“Any fool can write code that a computer can understand. Good programmers write code that humans can understand.”"/>
          <p:cNvSpPr txBox="1"/>
          <p:nvPr/>
        </p:nvSpPr>
        <p:spPr>
          <a:xfrm>
            <a:off x="10068051" y="6434743"/>
            <a:ext cx="11010123" cy="4452694"/>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638922" indent="-469899" algn="l" defTabSz="2438339">
              <a:lnSpc>
                <a:spcPct val="90000"/>
              </a:lnSpc>
              <a:defRPr spc="-119" sz="6000">
                <a:solidFill>
                  <a:srgbClr val="000000"/>
                </a:solidFill>
                <a:latin typeface="Helvetica Neue Medium"/>
                <a:ea typeface="Helvetica Neue Medium"/>
                <a:cs typeface="Helvetica Neue Medium"/>
                <a:sym typeface="Helvetica Neue Medium"/>
              </a:defRPr>
            </a:lvl1pPr>
          </a:lstStyle>
          <a:p>
            <a:pPr/>
            <a:r>
              <a:t>“Any fool can write code that a computer can understand. Good programmers write code that humans can understand.”</a:t>
            </a:r>
          </a:p>
        </p:txBody>
      </p:sp>
      <p:pic>
        <p:nvPicPr>
          <p:cNvPr id="185" name="2560px-Webysther_20150414193208_-_Martin_Fowler.jpg" descr="2560px-Webysther_20150414193208_-_Martin_Fowler.jpg"/>
          <p:cNvPicPr>
            <a:picLocks noChangeAspect="1"/>
          </p:cNvPicPr>
          <p:nvPr/>
        </p:nvPicPr>
        <p:blipFill>
          <a:blip r:embed="rId3">
            <a:extLst/>
          </a:blip>
          <a:stretch>
            <a:fillRect/>
          </a:stretch>
        </p:blipFill>
        <p:spPr>
          <a:xfrm>
            <a:off x="3209363" y="4670249"/>
            <a:ext cx="6692619" cy="892262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Why Refactor?"/>
          <p:cNvSpPr txBox="1"/>
          <p:nvPr>
            <p:ph type="title"/>
          </p:nvPr>
        </p:nvSpPr>
        <p:spPr>
          <a:prstGeom prst="rect">
            <a:avLst/>
          </a:prstGeom>
        </p:spPr>
        <p:txBody>
          <a:bodyPr/>
          <a:lstStyle/>
          <a:p>
            <a:pPr/>
            <a:r>
              <a:t>Why Refactor?</a:t>
            </a:r>
          </a:p>
        </p:txBody>
      </p:sp>
      <p:sp>
        <p:nvSpPr>
          <p:cNvPr id="190" name="Slide Subtitle"/>
          <p:cNvSpPr txBox="1"/>
          <p:nvPr>
            <p:ph type="body" idx="21"/>
          </p:nvPr>
        </p:nvSpPr>
        <p:spPr>
          <a:prstGeom prst="rect">
            <a:avLst/>
          </a:prstGeom>
        </p:spPr>
        <p:txBody>
          <a:bodyPr/>
          <a:lstStyle/>
          <a:p>
            <a:pPr/>
          </a:p>
        </p:txBody>
      </p:sp>
      <p:sp>
        <p:nvSpPr>
          <p:cNvPr id="191" name="requirements have changed, and a different design is needed…"/>
          <p:cNvSpPr txBox="1"/>
          <p:nvPr>
            <p:ph type="body" idx="1"/>
          </p:nvPr>
        </p:nvSpPr>
        <p:spPr>
          <a:prstGeom prst="rect">
            <a:avLst/>
          </a:prstGeom>
        </p:spPr>
        <p:txBody>
          <a:bodyPr/>
          <a:lstStyle/>
          <a:p>
            <a:pPr marL="628650" indent="-628650">
              <a:spcBef>
                <a:spcPts val="1400"/>
              </a:spcBef>
              <a:defRPr sz="4400"/>
            </a:pPr>
            <a:r>
              <a:rPr>
                <a:solidFill>
                  <a:srgbClr val="011993"/>
                </a:solidFill>
              </a:rPr>
              <a:t>requirements have changed</a:t>
            </a:r>
            <a:r>
              <a:t>, and a different design is needed</a:t>
            </a:r>
          </a:p>
          <a:p>
            <a:pPr marL="628650" indent="-628650">
              <a:spcBef>
                <a:spcPts val="1400"/>
              </a:spcBef>
              <a:defRPr sz="4400"/>
            </a:pPr>
          </a:p>
          <a:p>
            <a:pPr marL="628650" indent="-628650">
              <a:spcBef>
                <a:spcPts val="1400"/>
              </a:spcBef>
              <a:defRPr sz="4400"/>
            </a:pPr>
            <a:r>
              <a:rPr>
                <a:solidFill>
                  <a:srgbClr val="011993"/>
                </a:solidFill>
              </a:rPr>
              <a:t>design needs to be more flexible</a:t>
            </a:r>
            <a:r>
              <a:t> (so new features can be added)</a:t>
            </a:r>
          </a:p>
          <a:p>
            <a:pPr lvl="1" marL="1316831" indent="-707231">
              <a:spcBef>
                <a:spcPts val="1400"/>
              </a:spcBef>
              <a:buChar char="-"/>
              <a:defRPr sz="4400"/>
            </a:pPr>
            <a:r>
              <a:t>design patterns are often a target for refactoring</a:t>
            </a:r>
          </a:p>
          <a:p>
            <a:pPr marL="628650" indent="-628650">
              <a:spcBef>
                <a:spcPts val="1400"/>
              </a:spcBef>
              <a:defRPr sz="4400"/>
            </a:pPr>
          </a:p>
          <a:p>
            <a:pPr marL="628650" indent="-628650">
              <a:spcBef>
                <a:spcPts val="1400"/>
              </a:spcBef>
              <a:defRPr sz="4400"/>
            </a:pPr>
            <a:r>
              <a:t>address sloppiness by programmers</a:t>
            </a:r>
          </a:p>
        </p:txBody>
      </p:sp>
      <p:pic>
        <p:nvPicPr>
          <p:cNvPr id="192" name="Image" descr="Image"/>
          <p:cNvPicPr>
            <a:picLocks noChangeAspect="1"/>
          </p:cNvPicPr>
          <p:nvPr/>
        </p:nvPicPr>
        <p:blipFill>
          <a:blip r:embed="rId3">
            <a:extLst/>
          </a:blip>
          <a:stretch>
            <a:fillRect/>
          </a:stretch>
        </p:blipFill>
        <p:spPr>
          <a:xfrm>
            <a:off x="13237368" y="-266224"/>
            <a:ext cx="7358064" cy="3214688"/>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Example Refactoring"/>
          <p:cNvSpPr txBox="1"/>
          <p:nvPr>
            <p:ph type="title"/>
          </p:nvPr>
        </p:nvSpPr>
        <p:spPr>
          <a:prstGeom prst="rect">
            <a:avLst/>
          </a:prstGeom>
        </p:spPr>
        <p:txBody>
          <a:bodyPr/>
          <a:lstStyle/>
          <a:p>
            <a:pPr/>
            <a:r>
              <a:t>Example Refactoring</a:t>
            </a:r>
          </a:p>
        </p:txBody>
      </p:sp>
      <p:sp>
        <p:nvSpPr>
          <p:cNvPr id="197" name="Consolidating duplicate conditional fragment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Consolidating duplicate conditional fragments</a:t>
            </a:r>
          </a:p>
        </p:txBody>
      </p:sp>
      <p:sp>
        <p:nvSpPr>
          <p:cNvPr id="198" name="if (isSpecialDeal()) {…"/>
          <p:cNvSpPr txBox="1"/>
          <p:nvPr/>
        </p:nvSpPr>
        <p:spPr>
          <a:xfrm>
            <a:off x="4331210" y="6193234"/>
            <a:ext cx="6185893" cy="3937001"/>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p>
            <a:pPr algn="l" defTabSz="457200">
              <a:defRPr sz="3200">
                <a:solidFill>
                  <a:srgbClr val="000000"/>
                </a:solidFill>
                <a:latin typeface="Courier"/>
                <a:ea typeface="Courier"/>
                <a:cs typeface="Courier"/>
                <a:sym typeface="Courier"/>
              </a:defRPr>
            </a:pPr>
            <a:r>
              <a:rPr b="1">
                <a:solidFill>
                  <a:srgbClr val="011480"/>
                </a:solidFill>
              </a:rPr>
              <a:t>if </a:t>
            </a:r>
            <a:r>
              <a:t>(isSpecialDeal()) {</a:t>
            </a:r>
          </a:p>
          <a:p>
            <a:pPr algn="l" defTabSz="457200">
              <a:defRPr sz="3200">
                <a:solidFill>
                  <a:srgbClr val="000000"/>
                </a:solidFill>
                <a:latin typeface="Courier"/>
                <a:ea typeface="Courier"/>
                <a:cs typeface="Courier"/>
                <a:sym typeface="Courier"/>
              </a:defRPr>
            </a:pPr>
            <a:r>
              <a:t>    total = price * </a:t>
            </a:r>
            <a:r>
              <a:rPr>
                <a:solidFill>
                  <a:srgbClr val="0433FF"/>
                </a:solidFill>
              </a:rPr>
              <a:t>0.95</a:t>
            </a:r>
            <a:r>
              <a:t>;</a:t>
            </a:r>
          </a:p>
          <a:p>
            <a:pPr algn="l" defTabSz="457200">
              <a:defRPr sz="3200">
                <a:solidFill>
                  <a:srgbClr val="000000"/>
                </a:solidFill>
                <a:latin typeface="Courier"/>
                <a:ea typeface="Courier"/>
                <a:cs typeface="Courier"/>
                <a:sym typeface="Courier"/>
              </a:defRPr>
            </a:pPr>
            <a:r>
              <a:t>    send()</a:t>
            </a:r>
          </a:p>
          <a:p>
            <a:pPr algn="l" defTabSz="457200">
              <a:defRPr b="1" sz="3200">
                <a:solidFill>
                  <a:srgbClr val="011480"/>
                </a:solidFill>
                <a:latin typeface="Courier"/>
                <a:ea typeface="Courier"/>
                <a:cs typeface="Courier"/>
                <a:sym typeface="Courier"/>
              </a:defRPr>
            </a:pPr>
            <a:r>
              <a:rPr b="0">
                <a:solidFill>
                  <a:srgbClr val="000000"/>
                </a:solidFill>
              </a:rPr>
              <a:t>} </a:t>
            </a:r>
            <a:r>
              <a:t>else </a:t>
            </a:r>
            <a:r>
              <a:rPr b="0">
                <a:solidFill>
                  <a:srgbClr val="000000"/>
                </a:solidFill>
              </a:rPr>
              <a:t>{</a:t>
            </a:r>
            <a:endParaRPr b="0">
              <a:solidFill>
                <a:srgbClr val="000000"/>
              </a:solidFill>
            </a:endParaRPr>
          </a:p>
          <a:p>
            <a:pPr algn="l" defTabSz="457200">
              <a:defRPr sz="3200">
                <a:solidFill>
                  <a:srgbClr val="000000"/>
                </a:solidFill>
                <a:latin typeface="Courier"/>
                <a:ea typeface="Courier"/>
                <a:cs typeface="Courier"/>
                <a:sym typeface="Courier"/>
              </a:defRPr>
            </a:pPr>
            <a:r>
              <a:t>    total = price * </a:t>
            </a:r>
            <a:r>
              <a:rPr>
                <a:solidFill>
                  <a:srgbClr val="0433FF"/>
                </a:solidFill>
              </a:rPr>
              <a:t>0.98</a:t>
            </a:r>
            <a:r>
              <a:t>;</a:t>
            </a:r>
          </a:p>
          <a:p>
            <a:pPr algn="l" defTabSz="457200">
              <a:defRPr sz="3200">
                <a:solidFill>
                  <a:srgbClr val="000000"/>
                </a:solidFill>
                <a:latin typeface="Courier"/>
                <a:ea typeface="Courier"/>
                <a:cs typeface="Courier"/>
                <a:sym typeface="Courier"/>
              </a:defRPr>
            </a:pPr>
            <a:r>
              <a:t>    send()</a:t>
            </a:r>
          </a:p>
          <a:p>
            <a:pPr algn="l" defTabSz="457200">
              <a:defRPr sz="3200">
                <a:solidFill>
                  <a:srgbClr val="000000"/>
                </a:solidFill>
                <a:latin typeface="Courier"/>
                <a:ea typeface="Courier"/>
                <a:cs typeface="Courier"/>
                <a:sym typeface="Courier"/>
              </a:defRPr>
            </a:pPr>
            <a:r>
              <a:t>}</a:t>
            </a:r>
          </a:p>
        </p:txBody>
      </p:sp>
      <p:sp>
        <p:nvSpPr>
          <p:cNvPr id="199" name="if (isSpecialDeal()) {…"/>
          <p:cNvSpPr txBox="1"/>
          <p:nvPr/>
        </p:nvSpPr>
        <p:spPr>
          <a:xfrm>
            <a:off x="13403774" y="6282928"/>
            <a:ext cx="6185893" cy="2971801"/>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p>
            <a:pPr algn="l" defTabSz="457200">
              <a:defRPr sz="3200">
                <a:solidFill>
                  <a:srgbClr val="000000"/>
                </a:solidFill>
                <a:latin typeface="Courier"/>
                <a:ea typeface="Courier"/>
                <a:cs typeface="Courier"/>
                <a:sym typeface="Courier"/>
              </a:defRPr>
            </a:pPr>
            <a:r>
              <a:rPr b="1">
                <a:solidFill>
                  <a:srgbClr val="011480"/>
                </a:solidFill>
              </a:rPr>
              <a:t>if </a:t>
            </a:r>
            <a:r>
              <a:t>(isSpecialDeal()) {</a:t>
            </a:r>
          </a:p>
          <a:p>
            <a:pPr algn="l" defTabSz="457200">
              <a:defRPr sz="3200">
                <a:solidFill>
                  <a:srgbClr val="000000"/>
                </a:solidFill>
                <a:latin typeface="Courier"/>
                <a:ea typeface="Courier"/>
                <a:cs typeface="Courier"/>
                <a:sym typeface="Courier"/>
              </a:defRPr>
            </a:pPr>
            <a:r>
              <a:t>    total = price * </a:t>
            </a:r>
            <a:r>
              <a:rPr>
                <a:solidFill>
                  <a:srgbClr val="0433FF"/>
                </a:solidFill>
              </a:rPr>
              <a:t>0.95</a:t>
            </a:r>
            <a:r>
              <a:t>;</a:t>
            </a:r>
          </a:p>
          <a:p>
            <a:pPr algn="l" defTabSz="457200">
              <a:defRPr b="1" sz="3200">
                <a:solidFill>
                  <a:srgbClr val="011480"/>
                </a:solidFill>
                <a:latin typeface="Courier"/>
                <a:ea typeface="Courier"/>
                <a:cs typeface="Courier"/>
                <a:sym typeface="Courier"/>
              </a:defRPr>
            </a:pPr>
            <a:r>
              <a:rPr b="0">
                <a:solidFill>
                  <a:srgbClr val="000000"/>
                </a:solidFill>
              </a:rPr>
              <a:t>} </a:t>
            </a:r>
            <a:r>
              <a:t>else </a:t>
            </a:r>
            <a:r>
              <a:rPr b="0">
                <a:solidFill>
                  <a:srgbClr val="000000"/>
                </a:solidFill>
              </a:rPr>
              <a:t>{</a:t>
            </a:r>
            <a:endParaRPr b="0">
              <a:solidFill>
                <a:srgbClr val="000000"/>
              </a:solidFill>
            </a:endParaRPr>
          </a:p>
          <a:p>
            <a:pPr algn="l" defTabSz="457200">
              <a:defRPr sz="3200">
                <a:solidFill>
                  <a:srgbClr val="000000"/>
                </a:solidFill>
                <a:latin typeface="Courier"/>
                <a:ea typeface="Courier"/>
                <a:cs typeface="Courier"/>
                <a:sym typeface="Courier"/>
              </a:defRPr>
            </a:pPr>
            <a:r>
              <a:t>    total = price * </a:t>
            </a:r>
            <a:r>
              <a:rPr>
                <a:solidFill>
                  <a:srgbClr val="0433FF"/>
                </a:solidFill>
              </a:rPr>
              <a:t>0.98</a:t>
            </a:r>
            <a:r>
              <a:t>;</a:t>
            </a:r>
          </a:p>
          <a:p>
            <a:pPr algn="l" defTabSz="457200">
              <a:defRPr sz="3200">
                <a:solidFill>
                  <a:srgbClr val="000000"/>
                </a:solidFill>
                <a:latin typeface="Courier"/>
                <a:ea typeface="Courier"/>
                <a:cs typeface="Courier"/>
                <a:sym typeface="Courier"/>
              </a:defRPr>
            </a:pPr>
            <a:r>
              <a:t>}</a:t>
            </a:r>
          </a:p>
          <a:p>
            <a:pPr algn="l" defTabSz="457200">
              <a:defRPr sz="3200">
                <a:solidFill>
                  <a:srgbClr val="000000"/>
                </a:solidFill>
                <a:latin typeface="Courier"/>
                <a:ea typeface="Courier"/>
                <a:cs typeface="Courier"/>
                <a:sym typeface="Courier"/>
              </a:defRPr>
            </a:pPr>
            <a:r>
              <a:t>send()</a:t>
            </a:r>
          </a:p>
        </p:txBody>
      </p:sp>
      <p:sp>
        <p:nvSpPr>
          <p:cNvPr id="200" name="Original Code"/>
          <p:cNvSpPr txBox="1"/>
          <p:nvPr/>
        </p:nvSpPr>
        <p:spPr>
          <a:xfrm>
            <a:off x="5717289" y="5555454"/>
            <a:ext cx="2412391" cy="497686"/>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2438339">
              <a:defRPr b="1" sz="2800">
                <a:solidFill>
                  <a:srgbClr val="000000"/>
                </a:solidFill>
              </a:defRPr>
            </a:lvl1pPr>
          </a:lstStyle>
          <a:p>
            <a:pPr/>
            <a:r>
              <a:t>Original Code</a:t>
            </a:r>
          </a:p>
        </p:txBody>
      </p:sp>
      <p:sp>
        <p:nvSpPr>
          <p:cNvPr id="201" name="Refactored Code"/>
          <p:cNvSpPr txBox="1"/>
          <p:nvPr/>
        </p:nvSpPr>
        <p:spPr>
          <a:xfrm>
            <a:off x="15009523" y="5555454"/>
            <a:ext cx="2973173" cy="497686"/>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2438339">
              <a:defRPr b="1" sz="2800">
                <a:solidFill>
                  <a:srgbClr val="000000"/>
                </a:solidFill>
              </a:defRPr>
            </a:lvl1pPr>
          </a:lstStyle>
          <a:p>
            <a:pPr/>
            <a:r>
              <a:t>Refactored Code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Observations"/>
          <p:cNvSpPr txBox="1"/>
          <p:nvPr>
            <p:ph type="title"/>
          </p:nvPr>
        </p:nvSpPr>
        <p:spPr>
          <a:prstGeom prst="rect">
            <a:avLst/>
          </a:prstGeom>
        </p:spPr>
        <p:txBody>
          <a:bodyPr/>
          <a:lstStyle/>
          <a:p>
            <a:pPr/>
            <a:r>
              <a:t>Observations</a:t>
            </a:r>
          </a:p>
        </p:txBody>
      </p:sp>
      <p:sp>
        <p:nvSpPr>
          <p:cNvPr id="204" name="Slide Subtitle"/>
          <p:cNvSpPr txBox="1"/>
          <p:nvPr>
            <p:ph type="body" idx="21"/>
          </p:nvPr>
        </p:nvSpPr>
        <p:spPr>
          <a:prstGeom prst="rect">
            <a:avLst/>
          </a:prstGeom>
        </p:spPr>
        <p:txBody>
          <a:bodyPr/>
          <a:lstStyle/>
          <a:p>
            <a:pPr/>
          </a:p>
        </p:txBody>
      </p:sp>
      <p:sp>
        <p:nvSpPr>
          <p:cNvPr id="205" name="small incremental steps that preserve program behavior…"/>
          <p:cNvSpPr txBox="1"/>
          <p:nvPr>
            <p:ph type="body" idx="1"/>
          </p:nvPr>
        </p:nvSpPr>
        <p:spPr>
          <a:prstGeom prst="rect">
            <a:avLst/>
          </a:prstGeom>
        </p:spPr>
        <p:txBody>
          <a:bodyPr/>
          <a:lstStyle/>
          <a:p>
            <a:pPr>
              <a:spcBef>
                <a:spcPts val="1400"/>
              </a:spcBef>
            </a:pPr>
            <a:r>
              <a:rPr b="1">
                <a:solidFill>
                  <a:srgbClr val="011993"/>
                </a:solidFill>
              </a:rPr>
              <a:t>small incremental steps</a:t>
            </a:r>
            <a:r>
              <a:t> that preserve program behavior </a:t>
            </a:r>
          </a:p>
          <a:p>
            <a:pPr>
              <a:spcBef>
                <a:spcPts val="1400"/>
              </a:spcBef>
            </a:pPr>
          </a:p>
          <a:p>
            <a:pPr>
              <a:spcBef>
                <a:spcPts val="1400"/>
              </a:spcBef>
            </a:pPr>
            <a:r>
              <a:t>most steps are so simple that they can be </a:t>
            </a:r>
            <a:r>
              <a:rPr b="1">
                <a:solidFill>
                  <a:srgbClr val="011993"/>
                </a:solidFill>
              </a:rPr>
              <a:t>automated</a:t>
            </a:r>
          </a:p>
          <a:p>
            <a:pPr lvl="1">
              <a:spcBef>
                <a:spcPts val="1400"/>
              </a:spcBef>
              <a:buChar char="-"/>
            </a:pPr>
            <a:r>
              <a:t>automation limited in complex cases</a:t>
            </a:r>
          </a:p>
          <a:p>
            <a:pPr>
              <a:spcBef>
                <a:spcPts val="1400"/>
              </a:spcBef>
            </a:pPr>
          </a:p>
          <a:p>
            <a:pPr>
              <a:spcBef>
                <a:spcPts val="1400"/>
              </a:spcBef>
            </a:pPr>
            <a:r>
              <a:t>refactoring does not always proceed “in a straight line”</a:t>
            </a:r>
          </a:p>
          <a:p>
            <a:pPr lvl="1">
              <a:spcBef>
                <a:spcPts val="1400"/>
              </a:spcBef>
              <a:buChar char="-"/>
            </a:pPr>
            <a:r>
              <a:t>sometimes, undo a step you did earlier… </a:t>
            </a:r>
          </a:p>
          <a:p>
            <a:pPr lvl="1">
              <a:spcBef>
                <a:spcPts val="1400"/>
              </a:spcBef>
              <a:buChar char="-"/>
            </a:pPr>
            <a:r>
              <a:t>…when you have insights for a better design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When to refactor?"/>
          <p:cNvSpPr txBox="1"/>
          <p:nvPr>
            <p:ph type="title"/>
          </p:nvPr>
        </p:nvSpPr>
        <p:spPr>
          <a:prstGeom prst="rect">
            <a:avLst/>
          </a:prstGeom>
        </p:spPr>
        <p:txBody>
          <a:bodyPr/>
          <a:lstStyle/>
          <a:p>
            <a:pPr/>
            <a:r>
              <a:t>When to refactor?</a:t>
            </a:r>
          </a:p>
        </p:txBody>
      </p:sp>
      <p:sp>
        <p:nvSpPr>
          <p:cNvPr id="210" name="Refactoring is incremental redesig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Refactoring is incremental redesign</a:t>
            </a:r>
          </a:p>
        </p:txBody>
      </p:sp>
      <p:sp>
        <p:nvSpPr>
          <p:cNvPr id="211" name="Acknowledge that it will be difficult to get design right the first time…"/>
          <p:cNvSpPr txBox="1"/>
          <p:nvPr>
            <p:ph type="body" idx="1"/>
          </p:nvPr>
        </p:nvSpPr>
        <p:spPr>
          <a:prstGeom prst="rect">
            <a:avLst/>
          </a:prstGeom>
        </p:spPr>
        <p:txBody>
          <a:bodyPr/>
          <a:lstStyle/>
          <a:p>
            <a:pPr/>
            <a:r>
              <a:t>Acknowledge that it will be difficult to get design right the first time</a:t>
            </a:r>
          </a:p>
          <a:p>
            <a:pPr/>
            <a:r>
              <a:t>When adding new functionality, fixing a bug, doing code review, or any time</a:t>
            </a:r>
          </a:p>
          <a:p>
            <a:pPr/>
            <a:r>
              <a:t>Refactoring evolves design in increments</a:t>
            </a:r>
          </a:p>
          <a:p>
            <a:pPr/>
            <a:r>
              <a:t>Refactoring reduces technical debt</a:t>
            </a:r>
          </a:p>
          <a:p>
            <a:pPr/>
            <a:r>
              <a:t>What do you refactor?</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